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5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74" d="100"/>
          <a:sy n="7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al%20time\real%20time%20analysis%2020may1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a%20fermen\pH%206.3%20SSY10%2050gl%20xyl\pH%206.3%20SSY10%2050gl%20xyl%2012dec1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Submission-1\EDIT%20FIGURES\Copy%20of%20Fig%2010B-ssy10%2025gl%20glc%20n%20xyl%202mar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per\Manuscript\neha\%25improveme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a%20fermen\fermentatation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a%20fermen\fermentatation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per\Data%20compilatio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neha%20fermen\LB_50glc_deletions\LB_50gl%20glc_set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a%20fermen\Deletion_LB%2050glc%202apr\LB_50gl%20glc_2ap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a%20fermen\SSY10%2050gl%20anaerobic\SSY10%2050gl%20glc%202jan12%20(anaerobic%20primary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a%20fermen\pH%206.3%20SSY10%2050gl%20xyl\pH%206.3%20SSY10%2050gl%20xyl%2012dec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665583468733207"/>
          <c:y val="7.9397016162453565E-2"/>
          <c:w val="0.74810607007457985"/>
          <c:h val="0.6851384859787266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cat>
            <c:strRef>
              <c:f>results!$C$13:$C$15</c:f>
              <c:strCache>
                <c:ptCount val="3"/>
                <c:pt idx="0">
                  <c:v>aceE</c:v>
                </c:pt>
                <c:pt idx="1">
                  <c:v>aceF</c:v>
                </c:pt>
                <c:pt idx="2">
                  <c:v>lpdA</c:v>
                </c:pt>
              </c:strCache>
            </c:strRef>
          </c:cat>
          <c:val>
            <c:numRef>
              <c:f>results!$D$13:$D$15</c:f>
              <c:numCache>
                <c:formatCode>0.00</c:formatCode>
                <c:ptCount val="3"/>
                <c:pt idx="0">
                  <c:v>3.348250067508344</c:v>
                </c:pt>
                <c:pt idx="1">
                  <c:v>7.3352302514348136</c:v>
                </c:pt>
                <c:pt idx="2">
                  <c:v>1.9486916180277591</c:v>
                </c:pt>
              </c:numCache>
            </c:numRef>
          </c:val>
        </c:ser>
        <c:axId val="42701952"/>
        <c:axId val="42703872"/>
      </c:barChart>
      <c:catAx>
        <c:axId val="42701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 Symbol</a:t>
                </a:r>
              </a:p>
            </c:rich>
          </c:tx>
          <c:layout/>
        </c:title>
        <c:majorTickMark val="none"/>
        <c:tickLblPos val="nextTo"/>
        <c:crossAx val="42703872"/>
        <c:crosses val="autoZero"/>
        <c:auto val="1"/>
        <c:lblAlgn val="ctr"/>
        <c:lblOffset val="100"/>
      </c:catAx>
      <c:valAx>
        <c:axId val="42703872"/>
        <c:scaling>
          <c:orientation val="minMax"/>
          <c:min val="1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Fold Change</a:t>
                </a:r>
              </a:p>
            </c:rich>
          </c:tx>
          <c:layout/>
        </c:title>
        <c:numFmt formatCode="0.00" sourceLinked="1"/>
        <c:tickLblPos val="nextTo"/>
        <c:crossAx val="4270195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SSY09 </a:t>
            </a:r>
            <a:r>
              <a:rPr lang="en-US" sz="1600" dirty="0" err="1"/>
              <a:t>pZS</a:t>
            </a:r>
            <a:r>
              <a:rPr lang="en-US" sz="1600" dirty="0"/>
              <a:t>-ACK pH6.3 </a:t>
            </a:r>
            <a:r>
              <a:rPr lang="en-US" sz="1600" dirty="0" err="1"/>
              <a:t>Microaerobic</a:t>
            </a:r>
            <a:endParaRPr lang="en-US" sz="1600" dirty="0"/>
          </a:p>
        </c:rich>
      </c:tx>
      <c:layout>
        <c:manualLayout>
          <c:xMode val="edge"/>
          <c:yMode val="edge"/>
          <c:x val="0.23483792048929689"/>
          <c:y val="2.2160664819944598E-2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[2]Sheet1!$J$24</c:f>
              <c:strCache>
                <c:ptCount val="1"/>
                <c:pt idx="0">
                  <c:v>Xylose</c:v>
                </c:pt>
              </c:strCache>
            </c:strRef>
          </c:tx>
          <c:xVal>
            <c:numRef>
              <c:f>[2]Sheet1!$K$23:$S$23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29</c:v>
                </c:pt>
                <c:pt idx="3">
                  <c:v>44</c:v>
                </c:pt>
                <c:pt idx="4">
                  <c:v>54</c:v>
                </c:pt>
                <c:pt idx="5">
                  <c:v>66</c:v>
                </c:pt>
                <c:pt idx="6">
                  <c:v>77</c:v>
                </c:pt>
                <c:pt idx="7">
                  <c:v>93</c:v>
                </c:pt>
                <c:pt idx="8">
                  <c:v>118</c:v>
                </c:pt>
              </c:numCache>
            </c:numRef>
          </c:xVal>
          <c:yVal>
            <c:numRef>
              <c:f>[2]Sheet1!$K$24:$S$24</c:f>
              <c:numCache>
                <c:formatCode>General</c:formatCode>
                <c:ptCount val="9"/>
                <c:pt idx="0">
                  <c:v>354.63154921271627</c:v>
                </c:pt>
                <c:pt idx="1">
                  <c:v>308.73573554336309</c:v>
                </c:pt>
                <c:pt idx="2">
                  <c:v>258.92807217722668</c:v>
                </c:pt>
                <c:pt idx="3">
                  <c:v>198.50402969181931</c:v>
                </c:pt>
                <c:pt idx="4">
                  <c:v>157.61377210881969</c:v>
                </c:pt>
                <c:pt idx="5">
                  <c:v>104.71069008477561</c:v>
                </c:pt>
                <c:pt idx="6">
                  <c:v>78.993235351116525</c:v>
                </c:pt>
                <c:pt idx="7">
                  <c:v>34.736000481627897</c:v>
                </c:pt>
                <c:pt idx="8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[2]Sheet1!$J$25</c:f>
              <c:strCache>
                <c:ptCount val="1"/>
                <c:pt idx="0">
                  <c:v>Succinate</c:v>
                </c:pt>
              </c:strCache>
            </c:strRef>
          </c:tx>
          <c:xVal>
            <c:numRef>
              <c:f>[2]Sheet1!$K$23:$S$23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29</c:v>
                </c:pt>
                <c:pt idx="3">
                  <c:v>44</c:v>
                </c:pt>
                <c:pt idx="4">
                  <c:v>54</c:v>
                </c:pt>
                <c:pt idx="5">
                  <c:v>66</c:v>
                </c:pt>
                <c:pt idx="6">
                  <c:v>77</c:v>
                </c:pt>
                <c:pt idx="7">
                  <c:v>93</c:v>
                </c:pt>
                <c:pt idx="8">
                  <c:v>118</c:v>
                </c:pt>
              </c:numCache>
            </c:numRef>
          </c:xVal>
          <c:yVal>
            <c:numRef>
              <c:f>[2]Sheet1!$K$25:$S$25</c:f>
              <c:numCache>
                <c:formatCode>General</c:formatCode>
                <c:ptCount val="9"/>
                <c:pt idx="0">
                  <c:v>0</c:v>
                </c:pt>
                <c:pt idx="1">
                  <c:v>1.1993464465483303</c:v>
                </c:pt>
                <c:pt idx="2">
                  <c:v>2.9212990394697727</c:v>
                </c:pt>
                <c:pt idx="3">
                  <c:v>4.0194489136434894</c:v>
                </c:pt>
                <c:pt idx="4">
                  <c:v>4.3779929944885234</c:v>
                </c:pt>
                <c:pt idx="5">
                  <c:v>5.132669684635693</c:v>
                </c:pt>
                <c:pt idx="6">
                  <c:v>5.3654495366099253</c:v>
                </c:pt>
                <c:pt idx="7">
                  <c:v>6.224820277312558</c:v>
                </c:pt>
                <c:pt idx="8">
                  <c:v>5.0198103792650697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[2]Sheet1!$J$26</c:f>
              <c:strCache>
                <c:ptCount val="1"/>
                <c:pt idx="0">
                  <c:v>Lactate</c:v>
                </c:pt>
              </c:strCache>
            </c:strRef>
          </c:tx>
          <c:xVal>
            <c:numRef>
              <c:f>[2]Sheet1!$K$23:$S$23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29</c:v>
                </c:pt>
                <c:pt idx="3">
                  <c:v>44</c:v>
                </c:pt>
                <c:pt idx="4">
                  <c:v>54</c:v>
                </c:pt>
                <c:pt idx="5">
                  <c:v>66</c:v>
                </c:pt>
                <c:pt idx="6">
                  <c:v>77</c:v>
                </c:pt>
                <c:pt idx="7">
                  <c:v>93</c:v>
                </c:pt>
                <c:pt idx="8">
                  <c:v>118</c:v>
                </c:pt>
              </c:numCache>
            </c:numRef>
          </c:xVal>
          <c:yVal>
            <c:numRef>
              <c:f>[2]Sheet1!$K$26:$S$26</c:f>
              <c:numCache>
                <c:formatCode>General</c:formatCode>
                <c:ptCount val="9"/>
                <c:pt idx="0">
                  <c:v>0</c:v>
                </c:pt>
                <c:pt idx="1">
                  <c:v>4.6151742426937821</c:v>
                </c:pt>
                <c:pt idx="2">
                  <c:v>3.8446762028251942</c:v>
                </c:pt>
                <c:pt idx="3">
                  <c:v>6.1138088202400906</c:v>
                </c:pt>
                <c:pt idx="4">
                  <c:v>7.3612864102196829</c:v>
                </c:pt>
                <c:pt idx="5">
                  <c:v>8.2506175614121684</c:v>
                </c:pt>
                <c:pt idx="6">
                  <c:v>8.0304158146638525</c:v>
                </c:pt>
                <c:pt idx="7">
                  <c:v>7.3209045004404532</c:v>
                </c:pt>
                <c:pt idx="8">
                  <c:v>1.7756615749284834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[2]Sheet1!$J$27</c:f>
              <c:strCache>
                <c:ptCount val="1"/>
                <c:pt idx="0">
                  <c:v>Formate</c:v>
                </c:pt>
              </c:strCache>
            </c:strRef>
          </c:tx>
          <c:xVal>
            <c:numRef>
              <c:f>[2]Sheet1!$K$23:$S$23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29</c:v>
                </c:pt>
                <c:pt idx="3">
                  <c:v>44</c:v>
                </c:pt>
                <c:pt idx="4">
                  <c:v>54</c:v>
                </c:pt>
                <c:pt idx="5">
                  <c:v>66</c:v>
                </c:pt>
                <c:pt idx="6">
                  <c:v>77</c:v>
                </c:pt>
                <c:pt idx="7">
                  <c:v>93</c:v>
                </c:pt>
                <c:pt idx="8">
                  <c:v>118</c:v>
                </c:pt>
              </c:numCache>
            </c:numRef>
          </c:xVal>
          <c:yVal>
            <c:numRef>
              <c:f>[2]Sheet1!$K$27:$S$27</c:f>
              <c:numCache>
                <c:formatCode>General</c:formatCode>
                <c:ptCount val="9"/>
                <c:pt idx="0">
                  <c:v>0</c:v>
                </c:pt>
                <c:pt idx="1">
                  <c:v>0.75956793749067764</c:v>
                </c:pt>
                <c:pt idx="2">
                  <c:v>0.75534117320649274</c:v>
                </c:pt>
                <c:pt idx="3">
                  <c:v>0.95824488880167624</c:v>
                </c:pt>
                <c:pt idx="4">
                  <c:v>0.70963122308366355</c:v>
                </c:pt>
                <c:pt idx="5">
                  <c:v>0.87638119725155694</c:v>
                </c:pt>
                <c:pt idx="6">
                  <c:v>0.98007858965135242</c:v>
                </c:pt>
                <c:pt idx="7">
                  <c:v>1.5688844042851702</c:v>
                </c:pt>
                <c:pt idx="8">
                  <c:v>1.7828085778339211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[2]Sheet1!$J$28</c:f>
              <c:strCache>
                <c:ptCount val="1"/>
                <c:pt idx="0">
                  <c:v>Acetate</c:v>
                </c:pt>
              </c:strCache>
            </c:strRef>
          </c:tx>
          <c:xVal>
            <c:numRef>
              <c:f>[2]Sheet1!$K$23:$S$23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29</c:v>
                </c:pt>
                <c:pt idx="3">
                  <c:v>44</c:v>
                </c:pt>
                <c:pt idx="4">
                  <c:v>54</c:v>
                </c:pt>
                <c:pt idx="5">
                  <c:v>66</c:v>
                </c:pt>
                <c:pt idx="6">
                  <c:v>77</c:v>
                </c:pt>
                <c:pt idx="7">
                  <c:v>93</c:v>
                </c:pt>
                <c:pt idx="8">
                  <c:v>118</c:v>
                </c:pt>
              </c:numCache>
            </c:numRef>
          </c:xVal>
          <c:yVal>
            <c:numRef>
              <c:f>[2]Sheet1!$K$28:$S$28</c:f>
              <c:numCache>
                <c:formatCode>General</c:formatCode>
                <c:ptCount val="9"/>
                <c:pt idx="0">
                  <c:v>0</c:v>
                </c:pt>
                <c:pt idx="1">
                  <c:v>14.082140947842056</c:v>
                </c:pt>
                <c:pt idx="2">
                  <c:v>21.198418849289713</c:v>
                </c:pt>
                <c:pt idx="3">
                  <c:v>28.697292892024873</c:v>
                </c:pt>
                <c:pt idx="4">
                  <c:v>32.566584699740353</c:v>
                </c:pt>
                <c:pt idx="5">
                  <c:v>39.143512877500463</c:v>
                </c:pt>
                <c:pt idx="6">
                  <c:v>43.179976632874855</c:v>
                </c:pt>
                <c:pt idx="7">
                  <c:v>49.457276059025794</c:v>
                </c:pt>
                <c:pt idx="8">
                  <c:v>61.984249513122187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[2]Sheet1!$J$29</c:f>
              <c:strCache>
                <c:ptCount val="1"/>
                <c:pt idx="0">
                  <c:v>Ethanol</c:v>
                </c:pt>
              </c:strCache>
            </c:strRef>
          </c:tx>
          <c:xVal>
            <c:numRef>
              <c:f>[2]Sheet1!$K$23:$S$23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29</c:v>
                </c:pt>
                <c:pt idx="3">
                  <c:v>44</c:v>
                </c:pt>
                <c:pt idx="4">
                  <c:v>54</c:v>
                </c:pt>
                <c:pt idx="5">
                  <c:v>66</c:v>
                </c:pt>
                <c:pt idx="6">
                  <c:v>77</c:v>
                </c:pt>
                <c:pt idx="7">
                  <c:v>93</c:v>
                </c:pt>
                <c:pt idx="8">
                  <c:v>118</c:v>
                </c:pt>
              </c:numCache>
            </c:numRef>
          </c:xVal>
          <c:yVal>
            <c:numRef>
              <c:f>[2]Sheet1!$K$29:$S$29</c:f>
              <c:numCache>
                <c:formatCode>General</c:formatCode>
                <c:ptCount val="9"/>
                <c:pt idx="0">
                  <c:v>0</c:v>
                </c:pt>
                <c:pt idx="1">
                  <c:v>136.75739710521674</c:v>
                </c:pt>
                <c:pt idx="2">
                  <c:v>211.68431147792677</c:v>
                </c:pt>
                <c:pt idx="3">
                  <c:v>309.70798204374194</c:v>
                </c:pt>
                <c:pt idx="4">
                  <c:v>380.88623945233888</c:v>
                </c:pt>
                <c:pt idx="5">
                  <c:v>464.72467050234974</c:v>
                </c:pt>
                <c:pt idx="6">
                  <c:v>514.7515370681374</c:v>
                </c:pt>
                <c:pt idx="7">
                  <c:v>593.76277309673992</c:v>
                </c:pt>
                <c:pt idx="8">
                  <c:v>647.53467517041258</c:v>
                </c:pt>
              </c:numCache>
            </c:numRef>
          </c:yVal>
          <c:smooth val="1"/>
        </c:ser>
        <c:axId val="46598784"/>
        <c:axId val="46605056"/>
      </c:scatterChart>
      <c:valAx>
        <c:axId val="46598784"/>
        <c:scaling>
          <c:orientation val="minMax"/>
          <c:max val="120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 (hr)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605056"/>
        <c:crosses val="autoZero"/>
        <c:crossBetween val="midCat"/>
      </c:valAx>
      <c:valAx>
        <c:axId val="466050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mM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598784"/>
        <c:crosses val="autoZero"/>
        <c:crossBetween val="midCat"/>
        <c:majorUnit val="20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4279073092517139"/>
          <c:y val="4.4693130541394128E-2"/>
          <c:w val="0.62104190283607585"/>
          <c:h val="0.85023132329093987"/>
        </c:manualLayout>
      </c:layout>
      <c:scatterChart>
        <c:scatterStyle val="smoothMarker"/>
        <c:ser>
          <c:idx val="0"/>
          <c:order val="0"/>
          <c:tx>
            <c:strRef>
              <c:f>Sheet1!$J$10</c:f>
              <c:strCache>
                <c:ptCount val="1"/>
                <c:pt idx="0">
                  <c:v>Glucose</c:v>
                </c:pt>
              </c:strCache>
            </c:strRef>
          </c:tx>
          <c:xVal>
            <c:numRef>
              <c:f>Sheet1!$K$9:$N$9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55</c:v>
                </c:pt>
              </c:numCache>
            </c:numRef>
          </c:xVal>
          <c:yVal>
            <c:numRef>
              <c:f>Sheet1!$K$10:$N$10</c:f>
              <c:numCache>
                <c:formatCode>General</c:formatCode>
                <c:ptCount val="4"/>
                <c:pt idx="0">
                  <c:v>132.57483739446698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Sheet1!$J$11</c:f>
              <c:strCache>
                <c:ptCount val="1"/>
                <c:pt idx="0">
                  <c:v>Xylose</c:v>
                </c:pt>
              </c:strCache>
            </c:strRef>
          </c:tx>
          <c:xVal>
            <c:numRef>
              <c:f>Sheet1!$K$9:$N$9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55</c:v>
                </c:pt>
              </c:numCache>
            </c:numRef>
          </c:xVal>
          <c:yVal>
            <c:numRef>
              <c:f>Sheet1!$K$11:$N$11</c:f>
              <c:numCache>
                <c:formatCode>General</c:formatCode>
                <c:ptCount val="4"/>
                <c:pt idx="0">
                  <c:v>158.36936519595557</c:v>
                </c:pt>
                <c:pt idx="1">
                  <c:v>171.84390386461718</c:v>
                </c:pt>
                <c:pt idx="2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Sheet1!$J$12</c:f>
              <c:strCache>
                <c:ptCount val="1"/>
                <c:pt idx="0">
                  <c:v>Succinate</c:v>
                </c:pt>
              </c:strCache>
            </c:strRef>
          </c:tx>
          <c:xVal>
            <c:numRef>
              <c:f>Sheet1!$K$9:$N$9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55</c:v>
                </c:pt>
              </c:numCache>
            </c:numRef>
          </c:xVal>
          <c:yVal>
            <c:numRef>
              <c:f>Sheet1!$K$12:$N$12</c:f>
              <c:numCache>
                <c:formatCode>General</c:formatCode>
                <c:ptCount val="4"/>
                <c:pt idx="0">
                  <c:v>0</c:v>
                </c:pt>
                <c:pt idx="1">
                  <c:v>2.4706482249049819</c:v>
                </c:pt>
                <c:pt idx="2">
                  <c:v>3.8094916838185378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Sheet1!$J$13</c:f>
              <c:strCache>
                <c:ptCount val="1"/>
                <c:pt idx="0">
                  <c:v>Lactate</c:v>
                </c:pt>
              </c:strCache>
            </c:strRef>
          </c:tx>
          <c:xVal>
            <c:numRef>
              <c:f>Sheet1!$K$9:$N$9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55</c:v>
                </c:pt>
              </c:numCache>
            </c:numRef>
          </c:xVal>
          <c:yVal>
            <c:numRef>
              <c:f>Sheet1!$K$13:$N$13</c:f>
              <c:numCache>
                <c:formatCode>General</c:formatCode>
                <c:ptCount val="4"/>
                <c:pt idx="0">
                  <c:v>0</c:v>
                </c:pt>
                <c:pt idx="1">
                  <c:v>2.0061021177792773</c:v>
                </c:pt>
                <c:pt idx="2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Sheet1!$J$14</c:f>
              <c:strCache>
                <c:ptCount val="1"/>
                <c:pt idx="0">
                  <c:v>Formate</c:v>
                </c:pt>
              </c:strCache>
            </c:strRef>
          </c:tx>
          <c:xVal>
            <c:numRef>
              <c:f>Sheet1!$K$9:$N$9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55</c:v>
                </c:pt>
              </c:numCache>
            </c:numRef>
          </c:xVal>
          <c:yVal>
            <c:numRef>
              <c:f>Sheet1!$K$14:$N$14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Sheet1!$J$15</c:f>
              <c:strCache>
                <c:ptCount val="1"/>
                <c:pt idx="0">
                  <c:v>Acetate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star"/>
            <c:size val="13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Sheet1!$K$9:$N$9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55</c:v>
                </c:pt>
              </c:numCache>
            </c:numRef>
          </c:xVal>
          <c:yVal>
            <c:numRef>
              <c:f>Sheet1!$K$15:$N$15</c:f>
              <c:numCache>
                <c:formatCode>General</c:formatCode>
                <c:ptCount val="4"/>
                <c:pt idx="0">
                  <c:v>0</c:v>
                </c:pt>
                <c:pt idx="1">
                  <c:v>9.0289342780467763</c:v>
                </c:pt>
                <c:pt idx="2">
                  <c:v>12.648749943400448</c:v>
                </c:pt>
                <c:pt idx="3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Sheet1!$J$16</c:f>
              <c:strCache>
                <c:ptCount val="1"/>
                <c:pt idx="0">
                  <c:v>Ethanol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13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Sheet1!$K$9:$N$9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55</c:v>
                </c:pt>
              </c:numCache>
            </c:numRef>
          </c:xVal>
          <c:yVal>
            <c:numRef>
              <c:f>Sheet1!$K$16:$N$16</c:f>
              <c:numCache>
                <c:formatCode>General</c:formatCode>
                <c:ptCount val="4"/>
                <c:pt idx="0">
                  <c:v>0</c:v>
                </c:pt>
                <c:pt idx="1">
                  <c:v>224.16714246010599</c:v>
                </c:pt>
                <c:pt idx="2">
                  <c:v>449.17173197334466</c:v>
                </c:pt>
                <c:pt idx="3">
                  <c:v>467.88722080556761</c:v>
                </c:pt>
              </c:numCache>
            </c:numRef>
          </c:yVal>
          <c:smooth val="1"/>
        </c:ser>
        <c:axId val="46624128"/>
        <c:axId val="46638592"/>
      </c:scatterChart>
      <c:valAx>
        <c:axId val="46624128"/>
        <c:scaling>
          <c:orientation val="minMax"/>
        </c:scaling>
        <c:axPos val="b"/>
        <c:numFmt formatCode="General" sourceLinked="1"/>
        <c:tickLblPos val="nextTo"/>
        <c:crossAx val="46638592"/>
        <c:crosses val="autoZero"/>
        <c:crossBetween val="midCat"/>
      </c:valAx>
      <c:valAx>
        <c:axId val="46638592"/>
        <c:scaling>
          <c:orientation val="minMax"/>
        </c:scaling>
        <c:axPos val="l"/>
        <c:numFmt formatCode="General" sourceLinked="1"/>
        <c:tickLblPos val="nextTo"/>
        <c:crossAx val="4662412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Sheet2!$G$4</c:f>
              <c:strCache>
                <c:ptCount val="1"/>
                <c:pt idx="0">
                  <c:v>Pldh</c:v>
                </c:pt>
              </c:strCache>
            </c:strRef>
          </c:tx>
          <c:cat>
            <c:strRef>
              <c:f>Sheet2!$H$3:$K$3</c:f>
              <c:strCache>
                <c:ptCount val="4"/>
                <c:pt idx="0">
                  <c:v>glucose</c:v>
                </c:pt>
                <c:pt idx="1">
                  <c:v>xylose</c:v>
                </c:pt>
                <c:pt idx="2">
                  <c:v>arabinose</c:v>
                </c:pt>
                <c:pt idx="3">
                  <c:v>galactose</c:v>
                </c:pt>
              </c:strCache>
            </c:strRef>
          </c:cat>
          <c:val>
            <c:numRef>
              <c:f>Sheet2!$H$4:$K$4</c:f>
              <c:numCache>
                <c:formatCode>General</c:formatCode>
                <c:ptCount val="4"/>
                <c:pt idx="0">
                  <c:v>-41.283427756780505</c:v>
                </c:pt>
                <c:pt idx="1">
                  <c:v>-16.639540609465289</c:v>
                </c:pt>
                <c:pt idx="2">
                  <c:v>0</c:v>
                </c:pt>
                <c:pt idx="3">
                  <c:v>9.609071892151297</c:v>
                </c:pt>
              </c:numCache>
            </c:numRef>
          </c:val>
        </c:ser>
        <c:ser>
          <c:idx val="1"/>
          <c:order val="1"/>
          <c:tx>
            <c:strRef>
              <c:f>Sheet2!$G$5</c:f>
              <c:strCache>
                <c:ptCount val="1"/>
                <c:pt idx="0">
                  <c:v>Pfrd</c:v>
                </c:pt>
              </c:strCache>
            </c:strRef>
          </c:tx>
          <c:cat>
            <c:strRef>
              <c:f>Sheet2!$H$3:$K$3</c:f>
              <c:strCache>
                <c:ptCount val="4"/>
                <c:pt idx="0">
                  <c:v>glucose</c:v>
                </c:pt>
                <c:pt idx="1">
                  <c:v>xylose</c:v>
                </c:pt>
                <c:pt idx="2">
                  <c:v>arabinose</c:v>
                </c:pt>
                <c:pt idx="3">
                  <c:v>galactose</c:v>
                </c:pt>
              </c:strCache>
            </c:strRef>
          </c:cat>
          <c:val>
            <c:numRef>
              <c:f>Sheet2!$H$5:$K$5</c:f>
              <c:numCache>
                <c:formatCode>General</c:formatCode>
                <c:ptCount val="4"/>
                <c:pt idx="0">
                  <c:v>36.476619453152864</c:v>
                </c:pt>
                <c:pt idx="1">
                  <c:v>-10.880576636451122</c:v>
                </c:pt>
                <c:pt idx="2">
                  <c:v>-23.422512991825876</c:v>
                </c:pt>
                <c:pt idx="3">
                  <c:v>13.785639436293975</c:v>
                </c:pt>
              </c:numCache>
            </c:numRef>
          </c:val>
        </c:ser>
        <c:ser>
          <c:idx val="2"/>
          <c:order val="2"/>
          <c:tx>
            <c:strRef>
              <c:f>Sheet2!$G$6</c:f>
              <c:strCache>
                <c:ptCount val="1"/>
                <c:pt idx="0">
                  <c:v>Ppfl</c:v>
                </c:pt>
              </c:strCache>
            </c:strRef>
          </c:tx>
          <c:cat>
            <c:strRef>
              <c:f>Sheet2!$H$3:$K$3</c:f>
              <c:strCache>
                <c:ptCount val="4"/>
                <c:pt idx="0">
                  <c:v>glucose</c:v>
                </c:pt>
                <c:pt idx="1">
                  <c:v>xylose</c:v>
                </c:pt>
                <c:pt idx="2">
                  <c:v>arabinose</c:v>
                </c:pt>
                <c:pt idx="3">
                  <c:v>galactose</c:v>
                </c:pt>
              </c:strCache>
            </c:strRef>
          </c:cat>
          <c:val>
            <c:numRef>
              <c:f>Sheet2!$H$6:$K$6</c:f>
              <c:numCache>
                <c:formatCode>General</c:formatCode>
                <c:ptCount val="4"/>
                <c:pt idx="0">
                  <c:v>67.335941422858298</c:v>
                </c:pt>
                <c:pt idx="1">
                  <c:v>1.8092519974806358</c:v>
                </c:pt>
                <c:pt idx="2">
                  <c:v>-9.1371136295261639</c:v>
                </c:pt>
                <c:pt idx="3">
                  <c:v>18.826657671611493</c:v>
                </c:pt>
              </c:numCache>
            </c:numRef>
          </c:val>
        </c:ser>
        <c:ser>
          <c:idx val="3"/>
          <c:order val="3"/>
          <c:tx>
            <c:strRef>
              <c:f>Sheet2!$G$7</c:f>
              <c:strCache>
                <c:ptCount val="1"/>
                <c:pt idx="0">
                  <c:v>Padh</c:v>
                </c:pt>
              </c:strCache>
            </c:strRef>
          </c:tx>
          <c:cat>
            <c:strRef>
              <c:f>Sheet2!$H$3:$K$3</c:f>
              <c:strCache>
                <c:ptCount val="4"/>
                <c:pt idx="0">
                  <c:v>glucose</c:v>
                </c:pt>
                <c:pt idx="1">
                  <c:v>xylose</c:v>
                </c:pt>
                <c:pt idx="2">
                  <c:v>arabinose</c:v>
                </c:pt>
                <c:pt idx="3">
                  <c:v>galactose</c:v>
                </c:pt>
              </c:strCache>
            </c:strRef>
          </c:cat>
          <c:val>
            <c:numRef>
              <c:f>Sheet2!$H$7:$K$7</c:f>
              <c:numCache>
                <c:formatCode>General</c:formatCode>
                <c:ptCount val="4"/>
                <c:pt idx="0">
                  <c:v>87.821834270126686</c:v>
                </c:pt>
                <c:pt idx="1">
                  <c:v>0.5429236900139407</c:v>
                </c:pt>
                <c:pt idx="2">
                  <c:v>19.431872799377764</c:v>
                </c:pt>
                <c:pt idx="3">
                  <c:v>25.404437366207226</c:v>
                </c:pt>
              </c:numCache>
            </c:numRef>
          </c:val>
        </c:ser>
        <c:ser>
          <c:idx val="4"/>
          <c:order val="4"/>
          <c:tx>
            <c:strRef>
              <c:f>Sheet2!$G$8</c:f>
              <c:strCache>
                <c:ptCount val="1"/>
                <c:pt idx="0">
                  <c:v>Pgap</c:v>
                </c:pt>
              </c:strCache>
            </c:strRef>
          </c:tx>
          <c:cat>
            <c:strRef>
              <c:f>Sheet2!$H$3:$K$3</c:f>
              <c:strCache>
                <c:ptCount val="4"/>
                <c:pt idx="0">
                  <c:v>glucose</c:v>
                </c:pt>
                <c:pt idx="1">
                  <c:v>xylose</c:v>
                </c:pt>
                <c:pt idx="2">
                  <c:v>arabinose</c:v>
                </c:pt>
                <c:pt idx="3">
                  <c:v>galactose</c:v>
                </c:pt>
              </c:strCache>
            </c:strRef>
          </c:cat>
          <c:val>
            <c:numRef>
              <c:f>Sheet2!$H$8:$K$8</c:f>
              <c:numCache>
                <c:formatCode>General</c:formatCode>
                <c:ptCount val="4"/>
                <c:pt idx="0">
                  <c:v>104.58906165747553</c:v>
                </c:pt>
                <c:pt idx="1">
                  <c:v>29.288304412514599</c:v>
                </c:pt>
                <c:pt idx="2">
                  <c:v>30.352820192989675</c:v>
                </c:pt>
                <c:pt idx="3">
                  <c:v>46.58630806577159</c:v>
                </c:pt>
              </c:numCache>
            </c:numRef>
          </c:val>
        </c:ser>
        <c:axId val="42895232"/>
        <c:axId val="42896768"/>
      </c:barChart>
      <c:catAx>
        <c:axId val="42895232"/>
        <c:scaling>
          <c:orientation val="minMax"/>
        </c:scaling>
        <c:axPos val="b"/>
        <c:majorTickMark val="none"/>
        <c:tickLblPos val="low"/>
        <c:txPr>
          <a:bodyPr rot="1620000"/>
          <a:lstStyle/>
          <a:p>
            <a:pPr>
              <a:defRPr/>
            </a:pPr>
            <a:endParaRPr lang="en-US"/>
          </a:p>
        </c:txPr>
        <c:crossAx val="42896768"/>
        <c:crosses val="autoZero"/>
        <c:auto val="1"/>
        <c:lblAlgn val="ctr"/>
        <c:lblOffset val="100"/>
      </c:catAx>
      <c:valAx>
        <c:axId val="428967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improvement</a:t>
                </a:r>
              </a:p>
            </c:rich>
          </c:tx>
          <c:layout/>
        </c:title>
        <c:numFmt formatCode="General" sourceLinked="1"/>
        <c:tickLblPos val="nextTo"/>
        <c:crossAx val="428952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89545886203476899"/>
          <c:y val="0.14234173228346478"/>
          <c:w val="8.8519776149476787E-2"/>
          <c:h val="0.3819829396325469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 b="1" dirty="0"/>
              <a:t>PgapA in minimal</a:t>
            </a:r>
            <a:r>
              <a:rPr lang="en-US" sz="1200" b="1" baseline="0" dirty="0"/>
              <a:t> media</a:t>
            </a:r>
            <a:endParaRPr lang="en-US" sz="1200" b="1" dirty="0"/>
          </a:p>
        </c:rich>
      </c:tx>
      <c:layout>
        <c:manualLayout>
          <c:xMode val="edge"/>
          <c:yMode val="edge"/>
          <c:x val="0.30696416639862723"/>
          <c:y val="9.9389595531327826E-2"/>
        </c:manualLayout>
      </c:layout>
    </c:title>
    <c:plotArea>
      <c:layout>
        <c:manualLayout>
          <c:layoutTarget val="inner"/>
          <c:xMode val="edge"/>
          <c:yMode val="edge"/>
          <c:x val="0.22392213833652896"/>
          <c:y val="0.24322647169104003"/>
          <c:w val="0.4236966907412153"/>
          <c:h val="0.52493588301462313"/>
        </c:manualLayout>
      </c:layout>
      <c:scatterChart>
        <c:scatterStyle val="smoothMarker"/>
        <c:ser>
          <c:idx val="0"/>
          <c:order val="0"/>
          <c:tx>
            <c:strRef>
              <c:f>gapA!$B$4</c:f>
              <c:strCache>
                <c:ptCount val="1"/>
                <c:pt idx="0">
                  <c:v>Glucose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square"/>
            <c:size val="6"/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gapA!$B$5:$B$12</c:f>
              <c:numCache>
                <c:formatCode>General</c:formatCode>
                <c:ptCount val="8"/>
                <c:pt idx="0">
                  <c:v>17</c:v>
                </c:pt>
                <c:pt idx="1">
                  <c:v>16.008194207140889</c:v>
                </c:pt>
                <c:pt idx="2">
                  <c:v>14.269096795563357</c:v>
                </c:pt>
                <c:pt idx="3">
                  <c:v>10.948200876627844</c:v>
                </c:pt>
                <c:pt idx="4">
                  <c:v>5.9956030888957423</c:v>
                </c:pt>
                <c:pt idx="5">
                  <c:v>2.896953019212456</c:v>
                </c:pt>
                <c:pt idx="6">
                  <c:v>0.51905728644059113</c:v>
                </c:pt>
                <c:pt idx="7">
                  <c:v>0.14464261696051017</c:v>
                </c:pt>
              </c:numCache>
            </c:numRef>
          </c:yVal>
          <c:smooth val="1"/>
        </c:ser>
        <c:axId val="44662144"/>
        <c:axId val="44681088"/>
      </c:scatterChart>
      <c:scatterChart>
        <c:scatterStyle val="smoothMarker"/>
        <c:ser>
          <c:idx val="1"/>
          <c:order val="1"/>
          <c:tx>
            <c:v>succinate</c:v>
          </c:tx>
          <c:marker>
            <c:symbol val="circle"/>
            <c:size val="7"/>
            <c:spPr>
              <a:solidFill>
                <a:schemeClr val="accent2"/>
              </a:solidFill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gapA!$C$5:$C$12</c:f>
              <c:numCache>
                <c:formatCode>General</c:formatCode>
                <c:ptCount val="8"/>
                <c:pt idx="0">
                  <c:v>0.10224372677340605</c:v>
                </c:pt>
                <c:pt idx="1">
                  <c:v>0.30583673650197984</c:v>
                </c:pt>
                <c:pt idx="2">
                  <c:v>0.38284839119352915</c:v>
                </c:pt>
                <c:pt idx="3">
                  <c:v>0.7003253649180966</c:v>
                </c:pt>
                <c:pt idx="4">
                  <c:v>1.3243843903645338</c:v>
                </c:pt>
                <c:pt idx="5">
                  <c:v>1.9773077930974312</c:v>
                </c:pt>
                <c:pt idx="6">
                  <c:v>2.0586280512913655</c:v>
                </c:pt>
                <c:pt idx="7">
                  <c:v>2.0566397943821135</c:v>
                </c:pt>
              </c:numCache>
            </c:numRef>
          </c:yVal>
          <c:smooth val="1"/>
        </c:ser>
        <c:ser>
          <c:idx val="2"/>
          <c:order val="2"/>
          <c:tx>
            <c:v>lactate</c:v>
          </c:tx>
          <c:spPr>
            <a:ln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gapA!$D$5:$D$12</c:f>
              <c:numCache>
                <c:formatCode>General</c:formatCode>
                <c:ptCount val="8"/>
                <c:pt idx="0">
                  <c:v>0.13171029114213992</c:v>
                </c:pt>
                <c:pt idx="1">
                  <c:v>0.19317766442634787</c:v>
                </c:pt>
                <c:pt idx="2">
                  <c:v>0.46919557122806982</c:v>
                </c:pt>
                <c:pt idx="3">
                  <c:v>0.56243782102534956</c:v>
                </c:pt>
                <c:pt idx="4">
                  <c:v>0.71381031468573264</c:v>
                </c:pt>
                <c:pt idx="5">
                  <c:v>1.023831926120649</c:v>
                </c:pt>
                <c:pt idx="6">
                  <c:v>1.3258028766377021</c:v>
                </c:pt>
                <c:pt idx="7">
                  <c:v>1.2916965342561197</c:v>
                </c:pt>
              </c:numCache>
            </c:numRef>
          </c:yVal>
          <c:smooth val="1"/>
        </c:ser>
        <c:ser>
          <c:idx val="3"/>
          <c:order val="3"/>
          <c:tx>
            <c:v>formate</c:v>
          </c:tx>
          <c:spPr>
            <a:ln>
              <a:solidFill>
                <a:srgbClr val="78F5F8"/>
              </a:solidFill>
            </a:ln>
          </c:spPr>
          <c:marker>
            <c:spPr>
              <a:ln>
                <a:solidFill>
                  <a:srgbClr val="78F5F8"/>
                </a:solidFill>
              </a:ln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gapA!$E$5:$E$12</c:f>
              <c:numCache>
                <c:formatCode>General</c:formatCode>
                <c:ptCount val="8"/>
                <c:pt idx="0">
                  <c:v>4.0384824699780907E-3</c:v>
                </c:pt>
                <c:pt idx="1">
                  <c:v>5.3249823435156055E-3</c:v>
                </c:pt>
                <c:pt idx="2">
                  <c:v>7.5704852226594899E-3</c:v>
                </c:pt>
                <c:pt idx="3">
                  <c:v>1.1438135940747461E-2</c:v>
                </c:pt>
                <c:pt idx="4">
                  <c:v>1.2079438937891098E-2</c:v>
                </c:pt>
                <c:pt idx="5">
                  <c:v>1.3531762644930386E-2</c:v>
                </c:pt>
                <c:pt idx="6">
                  <c:v>1.3428473400232495E-2</c:v>
                </c:pt>
                <c:pt idx="7">
                  <c:v>1.2506279771788005E-2</c:v>
                </c:pt>
              </c:numCache>
            </c:numRef>
          </c:yVal>
          <c:smooth val="1"/>
        </c:ser>
        <c:ser>
          <c:idx val="4"/>
          <c:order val="4"/>
          <c:tx>
            <c:v>acetate</c:v>
          </c:tx>
          <c:spPr>
            <a:ln>
              <a:solidFill>
                <a:schemeClr val="accent4"/>
              </a:solidFill>
            </a:ln>
          </c:spPr>
          <c:marker>
            <c:symbol val="star"/>
            <c:size val="7"/>
            <c:spPr>
              <a:gradFill>
                <a:gsLst>
                  <a:gs pos="0">
                    <a:schemeClr val="accent4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>
                <a:solidFill>
                  <a:schemeClr val="accent4"/>
                </a:solidFill>
              </a:ln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gapA!$F$5:$F$12</c:f>
              <c:numCache>
                <c:formatCode>General</c:formatCode>
                <c:ptCount val="8"/>
                <c:pt idx="0">
                  <c:v>0.64961623692921888</c:v>
                </c:pt>
                <c:pt idx="1">
                  <c:v>0.51325511980907368</c:v>
                </c:pt>
                <c:pt idx="2">
                  <c:v>1.1992721080489201</c:v>
                </c:pt>
                <c:pt idx="3">
                  <c:v>1.9787643073666499</c:v>
                </c:pt>
                <c:pt idx="4">
                  <c:v>2.2549282072685886</c:v>
                </c:pt>
                <c:pt idx="5">
                  <c:v>2.780710104298119</c:v>
                </c:pt>
                <c:pt idx="6">
                  <c:v>3.0718525247956858</c:v>
                </c:pt>
                <c:pt idx="7">
                  <c:v>3.1744414231596756</c:v>
                </c:pt>
              </c:numCache>
            </c:numRef>
          </c:yVal>
          <c:smooth val="1"/>
        </c:ser>
        <c:ser>
          <c:idx val="5"/>
          <c:order val="5"/>
          <c:tx>
            <c:v>ethanol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gapA!$G$5:$G$12</c:f>
              <c:numCache>
                <c:formatCode>General</c:formatCode>
                <c:ptCount val="8"/>
                <c:pt idx="0">
                  <c:v>0.14534599736508241</c:v>
                </c:pt>
                <c:pt idx="1">
                  <c:v>0.54482513354512163</c:v>
                </c:pt>
                <c:pt idx="2">
                  <c:v>1.2054675704442395</c:v>
                </c:pt>
                <c:pt idx="3">
                  <c:v>2.2172487825694884</c:v>
                </c:pt>
                <c:pt idx="4">
                  <c:v>3.0401280479697812</c:v>
                </c:pt>
                <c:pt idx="5">
                  <c:v>4.0902132672653755</c:v>
                </c:pt>
                <c:pt idx="6">
                  <c:v>4.2270036490495349</c:v>
                </c:pt>
                <c:pt idx="7">
                  <c:v>4.1771188632147265</c:v>
                </c:pt>
              </c:numCache>
            </c:numRef>
          </c:yVal>
          <c:smooth val="1"/>
        </c:ser>
        <c:axId val="44688896"/>
        <c:axId val="44687360"/>
      </c:scatterChart>
      <c:valAx>
        <c:axId val="44662144"/>
        <c:scaling>
          <c:orientation val="minMax"/>
          <c:max val="48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4681088"/>
        <c:crosses val="autoZero"/>
        <c:crossBetween val="midCat"/>
        <c:majorUnit val="12"/>
      </c:valAx>
      <c:valAx>
        <c:axId val="4468108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Glucose (g/l)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44662144"/>
        <c:crosses val="autoZero"/>
        <c:crossBetween val="midCat"/>
      </c:valAx>
      <c:valAx>
        <c:axId val="44687360"/>
        <c:scaling>
          <c:orientation val="minMax"/>
          <c:max val="5.5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44688896"/>
        <c:crosses val="max"/>
        <c:crossBetween val="midCat"/>
      </c:valAx>
      <c:valAx>
        <c:axId val="44688896"/>
        <c:scaling>
          <c:orientation val="minMax"/>
        </c:scaling>
        <c:delete val="1"/>
        <c:axPos val="b"/>
        <c:numFmt formatCode="General" sourceLinked="1"/>
        <c:tickLblPos val="none"/>
        <c:crossAx val="44687360"/>
        <c:crosses val="autoZero"/>
        <c:crossBetween val="midCat"/>
      </c:valAx>
      <c:spPr>
        <a:noFill/>
        <a:ln w="25400" cmpd="sng">
          <a:solidFill>
            <a:sysClr val="windowText" lastClr="000000">
              <a:alpha val="49000"/>
            </a:sysClr>
          </a:solidFill>
        </a:ln>
      </c:spPr>
    </c:plotArea>
    <c:legend>
      <c:legendPos val="r"/>
      <c:layout>
        <c:manualLayout>
          <c:xMode val="edge"/>
          <c:yMode val="edge"/>
          <c:x val="0.80840751795234556"/>
          <c:y val="0.24875590551181267"/>
          <c:w val="0.17611859737561295"/>
          <c:h val="0.51665466816647965"/>
        </c:manualLayout>
      </c:layout>
      <c:overlay val="1"/>
      <c:spPr>
        <a:ln w="12700">
          <a:solidFill>
            <a:sysClr val="windowText" lastClr="000000"/>
          </a:solidFill>
        </a:ln>
      </c:sp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 b="1" i="1"/>
              <a:t>E.</a:t>
            </a:r>
            <a:r>
              <a:rPr lang="en-US" sz="1200" b="1" i="1" baseline="0"/>
              <a:t> coli </a:t>
            </a:r>
            <a:r>
              <a:rPr lang="en-US" sz="1200" b="1" baseline="0"/>
              <a:t>B</a:t>
            </a:r>
            <a:r>
              <a:rPr lang="en-US" sz="1200" b="1"/>
              <a:t> in minimal</a:t>
            </a:r>
            <a:r>
              <a:rPr lang="en-US" sz="1200" b="1" baseline="0"/>
              <a:t> media</a:t>
            </a:r>
            <a:endParaRPr lang="en-US" sz="1200" b="1"/>
          </a:p>
        </c:rich>
      </c:tx>
      <c:layout>
        <c:manualLayout>
          <c:xMode val="edge"/>
          <c:yMode val="edge"/>
          <c:x val="0.33125078943211134"/>
          <c:y val="5.2380952380952375E-2"/>
        </c:manualLayout>
      </c:layout>
    </c:title>
    <c:plotArea>
      <c:layout>
        <c:manualLayout>
          <c:layoutTarget val="inner"/>
          <c:xMode val="edge"/>
          <c:yMode val="edge"/>
          <c:x val="0.22392213833652896"/>
          <c:y val="0.24322647169103997"/>
          <c:w val="0.4236966907412153"/>
          <c:h val="0.52493588301462313"/>
        </c:manualLayout>
      </c:layout>
      <c:scatterChart>
        <c:scatterStyle val="smoothMarker"/>
        <c:ser>
          <c:idx val="0"/>
          <c:order val="0"/>
          <c:tx>
            <c:strRef>
              <c:f>Sheet1!$B$4</c:f>
              <c:strCache>
                <c:ptCount val="1"/>
                <c:pt idx="0">
                  <c:v>Glucose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square"/>
            <c:size val="6"/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xVal>
            <c:numRef>
              <c:f>Sheet1!$A$5:$A$12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Sheet1!$B$5:$B$12</c:f>
              <c:numCache>
                <c:formatCode>General</c:formatCode>
                <c:ptCount val="8"/>
                <c:pt idx="0">
                  <c:v>16.9849203640455</c:v>
                </c:pt>
                <c:pt idx="1">
                  <c:v>15.008194207140924</c:v>
                </c:pt>
                <c:pt idx="2">
                  <c:v>13.438698380568701</c:v>
                </c:pt>
                <c:pt idx="3">
                  <c:v>11.276497538867357</c:v>
                </c:pt>
                <c:pt idx="4">
                  <c:v>5.2775527285001784</c:v>
                </c:pt>
                <c:pt idx="5">
                  <c:v>1.2593934999554028</c:v>
                </c:pt>
                <c:pt idx="6">
                  <c:v>1.0123</c:v>
                </c:pt>
                <c:pt idx="7">
                  <c:v>0.71492099834304468</c:v>
                </c:pt>
              </c:numCache>
            </c:numRef>
          </c:yVal>
          <c:smooth val="1"/>
        </c:ser>
        <c:axId val="46184320"/>
        <c:axId val="46195072"/>
      </c:scatterChart>
      <c:scatterChart>
        <c:scatterStyle val="smoothMarker"/>
        <c:ser>
          <c:idx val="1"/>
          <c:order val="1"/>
          <c:tx>
            <c:v>succinate</c:v>
          </c:tx>
          <c:marker>
            <c:symbol val="circle"/>
            <c:size val="7"/>
            <c:spPr>
              <a:solidFill>
                <a:schemeClr val="accent2"/>
              </a:solidFill>
            </c:spPr>
          </c:marker>
          <c:xVal>
            <c:numRef>
              <c:f>Sheet1!$A$5:$A$12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Sheet1!$C$5:$C$12</c:f>
              <c:numCache>
                <c:formatCode>General</c:formatCode>
                <c:ptCount val="8"/>
                <c:pt idx="0">
                  <c:v>0.31936975373804077</c:v>
                </c:pt>
                <c:pt idx="1">
                  <c:v>0.30583673650197984</c:v>
                </c:pt>
                <c:pt idx="2">
                  <c:v>0.37626986749982616</c:v>
                </c:pt>
                <c:pt idx="3">
                  <c:v>0.56968742219241675</c:v>
                </c:pt>
                <c:pt idx="4">
                  <c:v>1.2005042928877483</c:v>
                </c:pt>
                <c:pt idx="5">
                  <c:v>1.7406546620389818</c:v>
                </c:pt>
                <c:pt idx="6">
                  <c:v>1.9864999999999999</c:v>
                </c:pt>
                <c:pt idx="7">
                  <c:v>2.4006000253223831</c:v>
                </c:pt>
              </c:numCache>
            </c:numRef>
          </c:yVal>
          <c:smooth val="1"/>
        </c:ser>
        <c:ser>
          <c:idx val="2"/>
          <c:order val="2"/>
          <c:tx>
            <c:v>lactate</c:v>
          </c:tx>
          <c:spPr>
            <a:ln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Sheet1!$D$5:$D$12</c:f>
              <c:numCache>
                <c:formatCode>General</c:formatCode>
                <c:ptCount val="8"/>
                <c:pt idx="0">
                  <c:v>0</c:v>
                </c:pt>
                <c:pt idx="1">
                  <c:v>0.19317766442634787</c:v>
                </c:pt>
                <c:pt idx="2">
                  <c:v>0.29122436021005665</c:v>
                </c:pt>
                <c:pt idx="3">
                  <c:v>0.48154538187361923</c:v>
                </c:pt>
                <c:pt idx="4">
                  <c:v>2.0504939883873292</c:v>
                </c:pt>
                <c:pt idx="5">
                  <c:v>3.9051710519730212</c:v>
                </c:pt>
                <c:pt idx="6">
                  <c:v>4.1234999999999955</c:v>
                </c:pt>
                <c:pt idx="7">
                  <c:v>3.6573227217660209</c:v>
                </c:pt>
              </c:numCache>
            </c:numRef>
          </c:yVal>
          <c:smooth val="1"/>
        </c:ser>
        <c:ser>
          <c:idx val="3"/>
          <c:order val="3"/>
          <c:tx>
            <c:v>formate</c:v>
          </c:tx>
          <c:spPr>
            <a:ln>
              <a:solidFill>
                <a:srgbClr val="78F5F8"/>
              </a:solidFill>
            </a:ln>
          </c:spPr>
          <c:marker>
            <c:spPr>
              <a:ln>
                <a:solidFill>
                  <a:srgbClr val="78F5F8"/>
                </a:solidFill>
              </a:ln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Sheet1!$E$5:$E$12</c:f>
              <c:numCache>
                <c:formatCode>General</c:formatCode>
                <c:ptCount val="8"/>
                <c:pt idx="0">
                  <c:v>1.8475436283683551E-3</c:v>
                </c:pt>
                <c:pt idx="1">
                  <c:v>5.3249823435156055E-3</c:v>
                </c:pt>
                <c:pt idx="2">
                  <c:v>7.1059443324469505E-3</c:v>
                </c:pt>
                <c:pt idx="3">
                  <c:v>1.1324296239438827E-2</c:v>
                </c:pt>
                <c:pt idx="4">
                  <c:v>1.4826833700028361E-2</c:v>
                </c:pt>
                <c:pt idx="5">
                  <c:v>1.5406596323759177E-2</c:v>
                </c:pt>
                <c:pt idx="6">
                  <c:v>1.4357E-2</c:v>
                </c:pt>
                <c:pt idx="7">
                  <c:v>1.3559993491396418E-2</c:v>
                </c:pt>
              </c:numCache>
            </c:numRef>
          </c:yVal>
          <c:smooth val="1"/>
        </c:ser>
        <c:ser>
          <c:idx val="4"/>
          <c:order val="4"/>
          <c:tx>
            <c:v>acetate</c:v>
          </c:tx>
          <c:spPr>
            <a:ln>
              <a:solidFill>
                <a:schemeClr val="accent4"/>
              </a:solidFill>
            </a:ln>
          </c:spPr>
          <c:marker>
            <c:symbol val="star"/>
            <c:size val="7"/>
            <c:spPr>
              <a:gradFill>
                <a:gsLst>
                  <a:gs pos="0">
                    <a:schemeClr val="accent4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>
                <a:solidFill>
                  <a:schemeClr val="accent4"/>
                </a:solidFill>
              </a:ln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Sheet1!$F$5:$F$12</c:f>
              <c:numCache>
                <c:formatCode>General</c:formatCode>
                <c:ptCount val="8"/>
                <c:pt idx="0">
                  <c:v>0.11524085705799715</c:v>
                </c:pt>
                <c:pt idx="1">
                  <c:v>0.51325511980907368</c:v>
                </c:pt>
                <c:pt idx="2">
                  <c:v>1.2376968076435158</c:v>
                </c:pt>
                <c:pt idx="3">
                  <c:v>2.0291256153614246</c:v>
                </c:pt>
                <c:pt idx="4">
                  <c:v>2.8307284524352587</c:v>
                </c:pt>
                <c:pt idx="5">
                  <c:v>3.0360488207665184</c:v>
                </c:pt>
                <c:pt idx="6">
                  <c:v>3.3455999999999997</c:v>
                </c:pt>
                <c:pt idx="7">
                  <c:v>3.5425118686969523</c:v>
                </c:pt>
              </c:numCache>
            </c:numRef>
          </c:yVal>
          <c:smooth val="1"/>
        </c:ser>
        <c:ser>
          <c:idx val="5"/>
          <c:order val="5"/>
          <c:tx>
            <c:v>ethanol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gapA!$A$5:$A$12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xVal>
          <c:yVal>
            <c:numRef>
              <c:f>Sheet1!$G$5:$G$12</c:f>
              <c:numCache>
                <c:formatCode>General</c:formatCode>
                <c:ptCount val="8"/>
                <c:pt idx="0">
                  <c:v>0.13641879365969356</c:v>
                </c:pt>
                <c:pt idx="1">
                  <c:v>0.54482513354512074</c:v>
                </c:pt>
                <c:pt idx="2">
                  <c:v>0.81509215109205557</c:v>
                </c:pt>
                <c:pt idx="3">
                  <c:v>1.5163462218139641</c:v>
                </c:pt>
                <c:pt idx="4">
                  <c:v>2.2908495840826038</c:v>
                </c:pt>
                <c:pt idx="5">
                  <c:v>2.6335691170284372</c:v>
                </c:pt>
                <c:pt idx="6">
                  <c:v>2.8699999999999997</c:v>
                </c:pt>
                <c:pt idx="7">
                  <c:v>3.0872394988763463</c:v>
                </c:pt>
              </c:numCache>
            </c:numRef>
          </c:yVal>
          <c:smooth val="1"/>
        </c:ser>
        <c:axId val="46206976"/>
        <c:axId val="46196992"/>
      </c:scatterChart>
      <c:valAx>
        <c:axId val="46184320"/>
        <c:scaling>
          <c:orientation val="minMax"/>
          <c:max val="48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6195072"/>
        <c:crosses val="autoZero"/>
        <c:crossBetween val="midCat"/>
        <c:majorUnit val="12"/>
      </c:valAx>
      <c:valAx>
        <c:axId val="46195072"/>
        <c:scaling>
          <c:orientation val="minMax"/>
          <c:max val="18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Glucose (g/l)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46184320"/>
        <c:crosses val="autoZero"/>
        <c:crossBetween val="midCat"/>
      </c:valAx>
      <c:valAx>
        <c:axId val="46196992"/>
        <c:scaling>
          <c:orientation val="minMax"/>
          <c:max val="5.5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46206976"/>
        <c:crosses val="max"/>
        <c:crossBetween val="midCat"/>
      </c:valAx>
      <c:valAx>
        <c:axId val="46206976"/>
        <c:scaling>
          <c:orientation val="minMax"/>
        </c:scaling>
        <c:delete val="1"/>
        <c:axPos val="b"/>
        <c:numFmt formatCode="General" sourceLinked="1"/>
        <c:tickLblPos val="none"/>
        <c:crossAx val="46196992"/>
        <c:crosses val="autoZero"/>
        <c:crossBetween val="midCat"/>
      </c:valAx>
      <c:spPr>
        <a:noFill/>
        <a:ln w="25400" cmpd="sng">
          <a:solidFill>
            <a:sysClr val="windowText" lastClr="000000">
              <a:alpha val="49000"/>
            </a:sysClr>
          </a:solidFill>
        </a:ln>
      </c:spPr>
    </c:plotArea>
    <c:legend>
      <c:legendPos val="r"/>
      <c:layout>
        <c:manualLayout>
          <c:xMode val="edge"/>
          <c:yMode val="edge"/>
          <c:x val="0.80840751795234556"/>
          <c:y val="0.24875590551181259"/>
          <c:w val="0.17611859737561295"/>
          <c:h val="0.51665466816647965"/>
        </c:manualLayout>
      </c:layout>
      <c:overlay val="1"/>
      <c:spPr>
        <a:ln w="12700">
          <a:solidFill>
            <a:sysClr val="windowText" lastClr="000000"/>
          </a:solidFill>
        </a:ln>
      </c:sp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 Product Yield (g/g)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2638822321122898E-2"/>
          <c:y val="0.1023007721860857"/>
          <c:w val="0.7006835558598653"/>
          <c:h val="0.8013184221537526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Ecoli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Succinate</c:v>
                </c:pt>
                <c:pt idx="1">
                  <c:v>Lactate</c:v>
                </c:pt>
                <c:pt idx="2">
                  <c:v>Formate</c:v>
                </c:pt>
                <c:pt idx="3">
                  <c:v>Acetate</c:v>
                </c:pt>
                <c:pt idx="4">
                  <c:v>Ethanol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0.10049594540630755</c:v>
                </c:pt>
                <c:pt idx="1">
                  <c:v>0.38379186382218172</c:v>
                </c:pt>
                <c:pt idx="2">
                  <c:v>0.10532858148097519</c:v>
                </c:pt>
                <c:pt idx="3">
                  <c:v>0.14159535127255671</c:v>
                </c:pt>
                <c:pt idx="4">
                  <c:v>3.3508087875658878E-2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Pgap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Succinate</c:v>
                </c:pt>
                <c:pt idx="1">
                  <c:v>Lactate</c:v>
                </c:pt>
                <c:pt idx="2">
                  <c:v>Formate</c:v>
                </c:pt>
                <c:pt idx="3">
                  <c:v>Acetate</c:v>
                </c:pt>
                <c:pt idx="4">
                  <c:v>Ethanol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9.1470377807987183E-2</c:v>
                </c:pt>
                <c:pt idx="1">
                  <c:v>2.9792160100232067E-2</c:v>
                </c:pt>
                <c:pt idx="2">
                  <c:v>0.18705144463496734</c:v>
                </c:pt>
                <c:pt idx="3">
                  <c:v>0.17281240372732434</c:v>
                </c:pt>
                <c:pt idx="4">
                  <c:v>7.2482187701172832E-2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Pgap ldh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Succinate</c:v>
                </c:pt>
                <c:pt idx="1">
                  <c:v>Lactate</c:v>
                </c:pt>
                <c:pt idx="2">
                  <c:v>Formate</c:v>
                </c:pt>
                <c:pt idx="3">
                  <c:v>Acetate</c:v>
                </c:pt>
                <c:pt idx="4">
                  <c:v>Ethanol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0.15852048637394098</c:v>
                </c:pt>
                <c:pt idx="1">
                  <c:v>0</c:v>
                </c:pt>
                <c:pt idx="2">
                  <c:v>0.13291690144024848</c:v>
                </c:pt>
                <c:pt idx="3">
                  <c:v>4.3447937287685173E-2</c:v>
                </c:pt>
                <c:pt idx="4">
                  <c:v>0.10181636821520684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Pgapldh frd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Succinate</c:v>
                </c:pt>
                <c:pt idx="1">
                  <c:v>Lactate</c:v>
                </c:pt>
                <c:pt idx="2">
                  <c:v>Formate</c:v>
                </c:pt>
                <c:pt idx="3">
                  <c:v>Acetate</c:v>
                </c:pt>
                <c:pt idx="4">
                  <c:v>Ethanol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9.2727835258287719E-2</c:v>
                </c:pt>
                <c:pt idx="1">
                  <c:v>4.1857230973232122E-2</c:v>
                </c:pt>
                <c:pt idx="2">
                  <c:v>0.19756932892978638</c:v>
                </c:pt>
                <c:pt idx="3">
                  <c:v>5.7780148360638627E-2</c:v>
                </c:pt>
                <c:pt idx="4">
                  <c:v>0.14605298669486041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Pgap ldhfrd ack  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Succinate</c:v>
                </c:pt>
                <c:pt idx="1">
                  <c:v>Lactate</c:v>
                </c:pt>
                <c:pt idx="2">
                  <c:v>Formate</c:v>
                </c:pt>
                <c:pt idx="3">
                  <c:v>Acetate</c:v>
                </c:pt>
                <c:pt idx="4">
                  <c:v>Ethanol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8.0249236799127682E-2</c:v>
                </c:pt>
                <c:pt idx="1">
                  <c:v>8.0872185042240897E-3</c:v>
                </c:pt>
                <c:pt idx="2">
                  <c:v>0.29773653958172924</c:v>
                </c:pt>
                <c:pt idx="3">
                  <c:v>0.25453452127537218</c:v>
                </c:pt>
                <c:pt idx="4">
                  <c:v>0.27389929856221035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Pgap ldhfrdack pflB  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Succinate</c:v>
                </c:pt>
                <c:pt idx="1">
                  <c:v>Lactate</c:v>
                </c:pt>
                <c:pt idx="2">
                  <c:v>Formate</c:v>
                </c:pt>
                <c:pt idx="3">
                  <c:v>Acetate</c:v>
                </c:pt>
                <c:pt idx="4">
                  <c:v>Ethanol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1.9267456119431082E-2</c:v>
                </c:pt>
                <c:pt idx="1">
                  <c:v>1.4891607908302474E-2</c:v>
                </c:pt>
                <c:pt idx="2">
                  <c:v>0</c:v>
                </c:pt>
                <c:pt idx="3">
                  <c:v>2.7285961055814063E-2</c:v>
                </c:pt>
                <c:pt idx="4">
                  <c:v>0.42217921009090131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</c:strCache>
            </c:strRef>
          </c:tx>
          <c:cat>
            <c:strRef>
              <c:f>Sheet1!$B$2:$F$2</c:f>
              <c:strCache>
                <c:ptCount val="5"/>
                <c:pt idx="0">
                  <c:v>Succinate</c:v>
                </c:pt>
                <c:pt idx="1">
                  <c:v>Lactate</c:v>
                </c:pt>
                <c:pt idx="2">
                  <c:v>Formate</c:v>
                </c:pt>
                <c:pt idx="3">
                  <c:v>Acetate</c:v>
                </c:pt>
                <c:pt idx="4">
                  <c:v>Ethanol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Sheet1!$A$10</c:f>
              <c:strCache>
                <c:ptCount val="1"/>
              </c:strCache>
            </c:strRef>
          </c:tx>
          <c:cat>
            <c:strRef>
              <c:f>Sheet1!$B$2:$F$2</c:f>
              <c:strCache>
                <c:ptCount val="5"/>
                <c:pt idx="0">
                  <c:v>Succinate</c:v>
                </c:pt>
                <c:pt idx="1">
                  <c:v>Lactate</c:v>
                </c:pt>
                <c:pt idx="2">
                  <c:v>Formate</c:v>
                </c:pt>
                <c:pt idx="3">
                  <c:v>Acetate</c:v>
                </c:pt>
                <c:pt idx="4">
                  <c:v>Ethanol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</c:numCache>
            </c:numRef>
          </c:val>
        </c:ser>
        <c:axId val="46260608"/>
        <c:axId val="46262144"/>
      </c:barChart>
      <c:catAx>
        <c:axId val="46260608"/>
        <c:scaling>
          <c:orientation val="minMax"/>
        </c:scaling>
        <c:axPos val="b"/>
        <c:majorTickMark val="none"/>
        <c:tickLblPos val="nextTo"/>
        <c:crossAx val="46262144"/>
        <c:crosses val="autoZero"/>
        <c:auto val="1"/>
        <c:lblAlgn val="ctr"/>
        <c:lblOffset val="100"/>
      </c:catAx>
      <c:valAx>
        <c:axId val="46262144"/>
        <c:scaling>
          <c:orientation val="minMax"/>
        </c:scaling>
        <c:axPos val="l"/>
        <c:numFmt formatCode="General" sourceLinked="1"/>
        <c:majorTickMark val="none"/>
        <c:tickLblPos val="nextTo"/>
        <c:crossAx val="46260608"/>
        <c:crosses val="autoZero"/>
        <c:crossBetween val="between"/>
      </c:valAx>
      <c:spPr>
        <a:ln>
          <a:solidFill>
            <a:prstClr val="black"/>
          </a:solidFill>
        </a:ln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78980839895013122"/>
          <c:y val="0.10245635056487505"/>
          <c:w val="0.20029065388565559"/>
          <c:h val="0.8539400509718916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8.4682852143482784E-2"/>
          <c:y val="0.22116389617964419"/>
          <c:w val="0.75936620733201043"/>
          <c:h val="0.66332983377078092"/>
        </c:manualLayout>
      </c:layout>
      <c:scatterChart>
        <c:scatterStyle val="smoothMarker"/>
        <c:ser>
          <c:idx val="0"/>
          <c:order val="0"/>
          <c:tx>
            <c:v>Glucose</c:v>
          </c:tx>
          <c:xVal>
            <c:numRef>
              <c:f>Graph!$A$4:$A$14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  <c:pt idx="8">
                  <c:v>60</c:v>
                </c:pt>
                <c:pt idx="9">
                  <c:v>84</c:v>
                </c:pt>
              </c:numCache>
            </c:numRef>
          </c:xVal>
          <c:yVal>
            <c:numRef>
              <c:f>Graph!$B$4:$B$14</c:f>
              <c:numCache>
                <c:formatCode>General</c:formatCode>
                <c:ptCount val="11"/>
                <c:pt idx="0">
                  <c:v>255.67513639758766</c:v>
                </c:pt>
                <c:pt idx="1">
                  <c:v>232.89203310910483</c:v>
                </c:pt>
                <c:pt idx="2">
                  <c:v>240.92860339726701</c:v>
                </c:pt>
                <c:pt idx="3">
                  <c:v>193.0578848694505</c:v>
                </c:pt>
                <c:pt idx="4">
                  <c:v>175.79155926370018</c:v>
                </c:pt>
                <c:pt idx="5">
                  <c:v>0</c:v>
                </c:pt>
                <c:pt idx="6">
                  <c:v>0.4</c:v>
                </c:pt>
                <c:pt idx="7">
                  <c:v>0.34644707044239226</c:v>
                </c:pt>
                <c:pt idx="8">
                  <c:v>0.11299033930563568</c:v>
                </c:pt>
                <c:pt idx="9">
                  <c:v>0.11778033185259718</c:v>
                </c:pt>
              </c:numCache>
            </c:numRef>
          </c:yVal>
          <c:smooth val="1"/>
        </c:ser>
        <c:ser>
          <c:idx val="1"/>
          <c:order val="1"/>
          <c:tx>
            <c:v>Succinate</c:v>
          </c:tx>
          <c:xVal>
            <c:numRef>
              <c:f>Graph!$A$4:$A$14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  <c:pt idx="8">
                  <c:v>60</c:v>
                </c:pt>
                <c:pt idx="9">
                  <c:v>84</c:v>
                </c:pt>
              </c:numCache>
            </c:numRef>
          </c:xVal>
          <c:yVal>
            <c:numRef>
              <c:f>Graph!$C$4:$C$14</c:f>
              <c:numCache>
                <c:formatCode>General</c:formatCode>
                <c:ptCount val="11"/>
                <c:pt idx="0">
                  <c:v>0</c:v>
                </c:pt>
                <c:pt idx="1">
                  <c:v>1.0879875476478644</c:v>
                </c:pt>
                <c:pt idx="2">
                  <c:v>1.4779456528262118</c:v>
                </c:pt>
                <c:pt idx="3">
                  <c:v>3.7092914254593956</c:v>
                </c:pt>
                <c:pt idx="4">
                  <c:v>5.4493430682919</c:v>
                </c:pt>
                <c:pt idx="5">
                  <c:v>6.8814536775850668</c:v>
                </c:pt>
                <c:pt idx="6">
                  <c:v>17.005150636638952</c:v>
                </c:pt>
                <c:pt idx="7">
                  <c:v>16.627322474305306</c:v>
                </c:pt>
                <c:pt idx="8">
                  <c:v>17.806712724685653</c:v>
                </c:pt>
                <c:pt idx="9">
                  <c:v>19.844699265748673</c:v>
                </c:pt>
              </c:numCache>
            </c:numRef>
          </c:yVal>
          <c:smooth val="1"/>
        </c:ser>
        <c:ser>
          <c:idx val="2"/>
          <c:order val="2"/>
          <c:tx>
            <c:v>Lactate</c:v>
          </c:tx>
          <c:xVal>
            <c:numRef>
              <c:f>Graph!$A$4:$A$14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  <c:pt idx="8">
                  <c:v>60</c:v>
                </c:pt>
                <c:pt idx="9">
                  <c:v>84</c:v>
                </c:pt>
              </c:numCache>
            </c:numRef>
          </c:xVal>
          <c:yVal>
            <c:numRef>
              <c:f>Graph!$D$4:$D$14</c:f>
              <c:numCache>
                <c:formatCode>General</c:formatCode>
                <c:ptCount val="11"/>
                <c:pt idx="0">
                  <c:v>0</c:v>
                </c:pt>
                <c:pt idx="1">
                  <c:v>3.9787365850523813</c:v>
                </c:pt>
                <c:pt idx="2">
                  <c:v>5.7592071338567434</c:v>
                </c:pt>
                <c:pt idx="3">
                  <c:v>18.804058353769733</c:v>
                </c:pt>
                <c:pt idx="4">
                  <c:v>30.201292961452143</c:v>
                </c:pt>
                <c:pt idx="5">
                  <c:v>42.084386291613328</c:v>
                </c:pt>
                <c:pt idx="6">
                  <c:v>169.64660107619315</c:v>
                </c:pt>
                <c:pt idx="7">
                  <c:v>200.17986082073338</c:v>
                </c:pt>
                <c:pt idx="8">
                  <c:v>207.78434547908216</c:v>
                </c:pt>
                <c:pt idx="9">
                  <c:v>200.87604728220842</c:v>
                </c:pt>
              </c:numCache>
            </c:numRef>
          </c:yVal>
          <c:smooth val="1"/>
        </c:ser>
        <c:ser>
          <c:idx val="3"/>
          <c:order val="3"/>
          <c:tx>
            <c:v>Formate</c:v>
          </c:tx>
          <c:xVal>
            <c:numRef>
              <c:f>Graph!$A$4:$A$14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  <c:pt idx="8">
                  <c:v>60</c:v>
                </c:pt>
                <c:pt idx="9">
                  <c:v>84</c:v>
                </c:pt>
              </c:numCache>
            </c:numRef>
          </c:xVal>
          <c:yVal>
            <c:numRef>
              <c:f>Graph!$E$4:$E$14</c:f>
              <c:numCache>
                <c:formatCode>General</c:formatCode>
                <c:ptCount val="11"/>
                <c:pt idx="0">
                  <c:v>0</c:v>
                </c:pt>
                <c:pt idx="1">
                  <c:v>17.560278093417075</c:v>
                </c:pt>
                <c:pt idx="2">
                  <c:v>24.776541282290662</c:v>
                </c:pt>
                <c:pt idx="3">
                  <c:v>58.116837159874521</c:v>
                </c:pt>
                <c:pt idx="4">
                  <c:v>76.737660231549626</c:v>
                </c:pt>
                <c:pt idx="5">
                  <c:v>89.174070388508497</c:v>
                </c:pt>
                <c:pt idx="6">
                  <c:v>137.99243234604006</c:v>
                </c:pt>
                <c:pt idx="7">
                  <c:v>146.67417420858732</c:v>
                </c:pt>
                <c:pt idx="8">
                  <c:v>154.53066977364227</c:v>
                </c:pt>
                <c:pt idx="9">
                  <c:v>134.92240032468692</c:v>
                </c:pt>
              </c:numCache>
            </c:numRef>
          </c:yVal>
          <c:smooth val="1"/>
        </c:ser>
        <c:ser>
          <c:idx val="4"/>
          <c:order val="4"/>
          <c:tx>
            <c:v>Acetate</c:v>
          </c:tx>
          <c:xVal>
            <c:numRef>
              <c:f>Graph!$A$4:$A$14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  <c:pt idx="8">
                  <c:v>60</c:v>
                </c:pt>
                <c:pt idx="9">
                  <c:v>84</c:v>
                </c:pt>
              </c:numCache>
            </c:numRef>
          </c:xVal>
          <c:yVal>
            <c:numRef>
              <c:f>Graph!$F$4:$F$14</c:f>
              <c:numCache>
                <c:formatCode>General</c:formatCode>
                <c:ptCount val="11"/>
                <c:pt idx="0">
                  <c:v>0</c:v>
                </c:pt>
                <c:pt idx="1">
                  <c:v>15.029432904804828</c:v>
                </c:pt>
                <c:pt idx="2">
                  <c:v>19.327759126323414</c:v>
                </c:pt>
                <c:pt idx="3">
                  <c:v>35.407435713137545</c:v>
                </c:pt>
                <c:pt idx="4">
                  <c:v>46.210631427018519</c:v>
                </c:pt>
                <c:pt idx="5">
                  <c:v>53.984896453182742</c:v>
                </c:pt>
                <c:pt idx="6">
                  <c:v>88.15509549130168</c:v>
                </c:pt>
                <c:pt idx="7">
                  <c:v>94.771091994686358</c:v>
                </c:pt>
                <c:pt idx="8">
                  <c:v>99.56131717138345</c:v>
                </c:pt>
                <c:pt idx="9">
                  <c:v>95.318943640276615</c:v>
                </c:pt>
                <c:pt idx="10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v>Ethanol</c:v>
          </c:tx>
          <c:xVal>
            <c:numRef>
              <c:f>Graph!$A$4:$A$14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  <c:pt idx="8">
                  <c:v>60</c:v>
                </c:pt>
                <c:pt idx="9">
                  <c:v>84</c:v>
                </c:pt>
              </c:numCache>
            </c:numRef>
          </c:xVal>
          <c:yVal>
            <c:numRef>
              <c:f>Graph!$G$4:$G$14</c:f>
              <c:numCache>
                <c:formatCode>General</c:formatCode>
                <c:ptCount val="11"/>
                <c:pt idx="0">
                  <c:v>0</c:v>
                </c:pt>
                <c:pt idx="1">
                  <c:v>3.7231656005901432</c:v>
                </c:pt>
                <c:pt idx="2">
                  <c:v>8.6634918856089893</c:v>
                </c:pt>
                <c:pt idx="3">
                  <c:v>29.549163794551887</c:v>
                </c:pt>
                <c:pt idx="4">
                  <c:v>40.384625568238228</c:v>
                </c:pt>
                <c:pt idx="5">
                  <c:v>46.509119382955234</c:v>
                </c:pt>
                <c:pt idx="6">
                  <c:v>82.227191596742117</c:v>
                </c:pt>
                <c:pt idx="7">
                  <c:v>78.847442085329547</c:v>
                </c:pt>
                <c:pt idx="8">
                  <c:v>79.965997347222213</c:v>
                </c:pt>
                <c:pt idx="9">
                  <c:v>84.514465210287227</c:v>
                </c:pt>
                <c:pt idx="10">
                  <c:v>45.438466247152547</c:v>
                </c:pt>
              </c:numCache>
            </c:numRef>
          </c:yVal>
          <c:smooth val="1"/>
        </c:ser>
        <c:axId val="46338048"/>
        <c:axId val="46339584"/>
      </c:scatterChart>
      <c:valAx>
        <c:axId val="46338048"/>
        <c:scaling>
          <c:orientation val="minMax"/>
          <c:max val="84"/>
          <c:min val="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6339584"/>
        <c:crosses val="autoZero"/>
        <c:crossBetween val="midCat"/>
      </c:valAx>
      <c:valAx>
        <c:axId val="46339584"/>
        <c:scaling>
          <c:orientation val="minMax"/>
          <c:min val="0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33804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SSY09</a:t>
            </a:r>
          </a:p>
        </c:rich>
      </c:tx>
      <c:layout>
        <c:manualLayout>
          <c:xMode val="edge"/>
          <c:yMode val="edge"/>
          <c:x val="0.37430032657298856"/>
          <c:y val="0"/>
        </c:manualLayout>
      </c:layout>
    </c:title>
    <c:plotArea>
      <c:layout>
        <c:manualLayout>
          <c:layoutTarget val="inner"/>
          <c:xMode val="edge"/>
          <c:yMode val="edge"/>
          <c:x val="0.14421175467505079"/>
          <c:y val="0.13939317585301839"/>
          <c:w val="0.55683591410292643"/>
          <c:h val="0.57844488188976351"/>
        </c:manualLayout>
      </c:layout>
      <c:scatterChart>
        <c:scatterStyle val="smoothMarker"/>
        <c:ser>
          <c:idx val="0"/>
          <c:order val="0"/>
          <c:tx>
            <c:strRef>
              <c:f>Sheet1!$A$6</c:f>
              <c:strCache>
                <c:ptCount val="1"/>
                <c:pt idx="0">
                  <c:v>Glucose</c:v>
                </c:pt>
              </c:strCache>
            </c:strRef>
          </c:tx>
          <c:xVal>
            <c:numRef>
              <c:f>Sheet1!$B$5:$H$5</c:f>
              <c:numCache>
                <c:formatCode>General</c:formatCode>
                <c:ptCount val="7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  <c:pt idx="4">
                  <c:v>192</c:v>
                </c:pt>
                <c:pt idx="5">
                  <c:v>240</c:v>
                </c:pt>
                <c:pt idx="6">
                  <c:v>270</c:v>
                </c:pt>
              </c:numCache>
            </c:numRef>
          </c:xVal>
          <c:yVal>
            <c:numRef>
              <c:f>Sheet1!$B$6:$H$6</c:f>
              <c:numCache>
                <c:formatCode>General</c:formatCode>
                <c:ptCount val="7"/>
                <c:pt idx="0">
                  <c:v>337.53298222260162</c:v>
                </c:pt>
                <c:pt idx="1">
                  <c:v>328</c:v>
                </c:pt>
                <c:pt idx="2">
                  <c:v>290</c:v>
                </c:pt>
                <c:pt idx="3">
                  <c:v>265.26316246067114</c:v>
                </c:pt>
                <c:pt idx="4">
                  <c:v>209.67749827844401</c:v>
                </c:pt>
                <c:pt idx="5">
                  <c:v>23.831871393259348</c:v>
                </c:pt>
                <c:pt idx="6">
                  <c:v>62.373873301909065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Succinate</c:v>
                </c:pt>
              </c:strCache>
            </c:strRef>
          </c:tx>
          <c:xVal>
            <c:numRef>
              <c:f>Sheet1!$B$5:$H$5</c:f>
              <c:numCache>
                <c:formatCode>General</c:formatCode>
                <c:ptCount val="7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  <c:pt idx="4">
                  <c:v>192</c:v>
                </c:pt>
                <c:pt idx="5">
                  <c:v>240</c:v>
                </c:pt>
                <c:pt idx="6">
                  <c:v>270</c:v>
                </c:pt>
              </c:numCache>
            </c:numRef>
          </c:xVal>
          <c:yVal>
            <c:numRef>
              <c:f>Sheet1!$B$7:$H$7</c:f>
              <c:numCache>
                <c:formatCode>General</c:formatCode>
                <c:ptCount val="7"/>
                <c:pt idx="0">
                  <c:v>0</c:v>
                </c:pt>
                <c:pt idx="1">
                  <c:v>2.9154654730149718</c:v>
                </c:pt>
                <c:pt idx="2">
                  <c:v>5.7799421198482124</c:v>
                </c:pt>
                <c:pt idx="3">
                  <c:v>8.1885566162570225</c:v>
                </c:pt>
                <c:pt idx="4">
                  <c:v>12.075315242310445</c:v>
                </c:pt>
                <c:pt idx="5">
                  <c:v>21.937196958698795</c:v>
                </c:pt>
                <c:pt idx="6">
                  <c:v>16.977754475877916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Lactate</c:v>
                </c:pt>
              </c:strCache>
            </c:strRef>
          </c:tx>
          <c:xVal>
            <c:numRef>
              <c:f>Sheet1!$B$5:$H$5</c:f>
              <c:numCache>
                <c:formatCode>General</c:formatCode>
                <c:ptCount val="7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  <c:pt idx="4">
                  <c:v>192</c:v>
                </c:pt>
                <c:pt idx="5">
                  <c:v>240</c:v>
                </c:pt>
                <c:pt idx="6">
                  <c:v>270</c:v>
                </c:pt>
              </c:numCache>
            </c:numRef>
          </c:xVal>
          <c:yVal>
            <c:numRef>
              <c:f>Sheet1!$B$8:$H$8</c:f>
              <c:numCache>
                <c:formatCode>General</c:formatCode>
                <c:ptCount val="7"/>
                <c:pt idx="0">
                  <c:v>0</c:v>
                </c:pt>
                <c:pt idx="1">
                  <c:v>0.56749325818864971</c:v>
                </c:pt>
                <c:pt idx="2">
                  <c:v>1.7793408646408062</c:v>
                </c:pt>
                <c:pt idx="3">
                  <c:v>2.6935672514619982</c:v>
                </c:pt>
                <c:pt idx="4">
                  <c:v>4.3392649027788694</c:v>
                </c:pt>
                <c:pt idx="5">
                  <c:v>6.6550388979102255</c:v>
                </c:pt>
                <c:pt idx="6">
                  <c:v>3.7660482890394267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Formate</c:v>
                </c:pt>
              </c:strCache>
            </c:strRef>
          </c:tx>
          <c:xVal>
            <c:numRef>
              <c:f>Sheet1!$B$5:$H$5</c:f>
              <c:numCache>
                <c:formatCode>General</c:formatCode>
                <c:ptCount val="7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  <c:pt idx="4">
                  <c:v>192</c:v>
                </c:pt>
                <c:pt idx="5">
                  <c:v>240</c:v>
                </c:pt>
                <c:pt idx="6">
                  <c:v>270</c:v>
                </c:pt>
              </c:numCache>
            </c:numRef>
          </c:xVal>
          <c:yVal>
            <c:numRef>
              <c:f>Sheet1!$B$9:$H$9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4.5027932297688338</c:v>
                </c:pt>
                <c:pt idx="5">
                  <c:v>70.429361582740711</c:v>
                </c:pt>
                <c:pt idx="6">
                  <c:v>59.237116032824467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Acetate</c:v>
                </c:pt>
              </c:strCache>
            </c:strRef>
          </c:tx>
          <c:xVal>
            <c:numRef>
              <c:f>Sheet1!$B$5:$H$5</c:f>
              <c:numCache>
                <c:formatCode>General</c:formatCode>
                <c:ptCount val="7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  <c:pt idx="4">
                  <c:v>192</c:v>
                </c:pt>
                <c:pt idx="5">
                  <c:v>240</c:v>
                </c:pt>
                <c:pt idx="6">
                  <c:v>270</c:v>
                </c:pt>
              </c:numCache>
            </c:numRef>
          </c:xVal>
          <c:yVal>
            <c:numRef>
              <c:f>Sheet1!$B$10:$H$10</c:f>
              <c:numCache>
                <c:formatCode>General</c:formatCode>
                <c:ptCount val="7"/>
                <c:pt idx="0">
                  <c:v>0</c:v>
                </c:pt>
                <c:pt idx="1">
                  <c:v>3.1783291329651608</c:v>
                </c:pt>
                <c:pt idx="2">
                  <c:v>7.3762711041964391</c:v>
                </c:pt>
                <c:pt idx="3">
                  <c:v>9.263252389054168</c:v>
                </c:pt>
                <c:pt idx="4">
                  <c:v>16.242535627310581</c:v>
                </c:pt>
                <c:pt idx="5">
                  <c:v>46.796107919533611</c:v>
                </c:pt>
                <c:pt idx="6">
                  <c:v>45.969137405593045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Ethanol</c:v>
                </c:pt>
              </c:strCache>
            </c:strRef>
          </c:tx>
          <c:xVal>
            <c:numRef>
              <c:f>Sheet1!$B$5:$H$5</c:f>
              <c:numCache>
                <c:formatCode>General</c:formatCode>
                <c:ptCount val="7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  <c:pt idx="4">
                  <c:v>192</c:v>
                </c:pt>
                <c:pt idx="5">
                  <c:v>240</c:v>
                </c:pt>
                <c:pt idx="6">
                  <c:v>270</c:v>
                </c:pt>
              </c:numCache>
            </c:numRef>
          </c:xVal>
          <c:yVal>
            <c:numRef>
              <c:f>Sheet1!$B$17:$H$17</c:f>
              <c:numCache>
                <c:formatCode>General</c:formatCode>
                <c:ptCount val="7"/>
                <c:pt idx="0">
                  <c:v>0</c:v>
                </c:pt>
                <c:pt idx="1">
                  <c:v>5.4119342888923319</c:v>
                </c:pt>
                <c:pt idx="2">
                  <c:v>34.949825143720048</c:v>
                </c:pt>
                <c:pt idx="3">
                  <c:v>152.33318683355907</c:v>
                </c:pt>
                <c:pt idx="4">
                  <c:v>275.08690897965863</c:v>
                </c:pt>
                <c:pt idx="5">
                  <c:v>563.23755136443287</c:v>
                </c:pt>
                <c:pt idx="6">
                  <c:v>597.82625780299179</c:v>
                </c:pt>
              </c:numCache>
            </c:numRef>
          </c:yVal>
          <c:smooth val="1"/>
        </c:ser>
        <c:axId val="46403968"/>
        <c:axId val="46405888"/>
      </c:scatterChart>
      <c:valAx>
        <c:axId val="46403968"/>
        <c:scaling>
          <c:orientation val="minMax"/>
          <c:max val="27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(hr)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405888"/>
        <c:crosses val="autoZero"/>
        <c:crossBetween val="midCat"/>
      </c:valAx>
      <c:valAx>
        <c:axId val="46405888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mM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403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557287291057275"/>
          <c:y val="0.26308530183727097"/>
          <c:w val="0.20951172209899291"/>
          <c:h val="0.4583795275590559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SSY09 </a:t>
            </a:r>
            <a:r>
              <a:rPr lang="en-US" sz="1800" dirty="0" err="1" smtClean="0"/>
              <a:t>pZS</a:t>
            </a:r>
            <a:r>
              <a:rPr lang="en-US" sz="1800" dirty="0" smtClean="0"/>
              <a:t>-ACK  </a:t>
            </a:r>
            <a:endParaRPr lang="en-US" sz="1800" dirty="0"/>
          </a:p>
        </c:rich>
      </c:tx>
      <c:layout>
        <c:manualLayout>
          <c:xMode val="edge"/>
          <c:yMode val="edge"/>
          <c:x val="0.34986116866970624"/>
          <c:y val="0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Sheet1!$J$27</c:f>
              <c:strCache>
                <c:ptCount val="1"/>
                <c:pt idx="0">
                  <c:v>glucose</c:v>
                </c:pt>
              </c:strCache>
            </c:strRef>
          </c:tx>
          <c:xVal>
            <c:numRef>
              <c:f>Sheet1!$K$26:$Q$26</c:f>
              <c:numCache>
                <c:formatCode>General</c:formatCode>
                <c:ptCount val="7"/>
                <c:pt idx="0">
                  <c:v>0</c:v>
                </c:pt>
                <c:pt idx="1">
                  <c:v>18</c:v>
                </c:pt>
                <c:pt idx="2">
                  <c:v>28</c:v>
                </c:pt>
                <c:pt idx="3">
                  <c:v>42</c:v>
                </c:pt>
                <c:pt idx="4">
                  <c:v>92</c:v>
                </c:pt>
                <c:pt idx="5">
                  <c:v>113</c:v>
                </c:pt>
                <c:pt idx="6">
                  <c:v>150</c:v>
                </c:pt>
              </c:numCache>
            </c:numRef>
          </c:xVal>
          <c:yVal>
            <c:numRef>
              <c:f>Sheet1!$K$27:$Q$27</c:f>
              <c:numCache>
                <c:formatCode>General</c:formatCode>
                <c:ptCount val="7"/>
                <c:pt idx="0">
                  <c:v>289.93818387634133</c:v>
                </c:pt>
                <c:pt idx="1">
                  <c:v>196.31240414915399</c:v>
                </c:pt>
                <c:pt idx="2">
                  <c:v>148.86995836763347</c:v>
                </c:pt>
                <c:pt idx="3">
                  <c:v>114.47335085310765</c:v>
                </c:pt>
                <c:pt idx="4">
                  <c:v>33.242185024746931</c:v>
                </c:pt>
                <c:pt idx="5">
                  <c:v>20.918857843123529</c:v>
                </c:pt>
                <c:pt idx="6">
                  <c:v>18.192131410839696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Sheet1!$J$28</c:f>
              <c:strCache>
                <c:ptCount val="1"/>
                <c:pt idx="0">
                  <c:v>succinate</c:v>
                </c:pt>
              </c:strCache>
            </c:strRef>
          </c:tx>
          <c:xVal>
            <c:numRef>
              <c:f>Sheet1!$K$26:$Q$26</c:f>
              <c:numCache>
                <c:formatCode>General</c:formatCode>
                <c:ptCount val="7"/>
                <c:pt idx="0">
                  <c:v>0</c:v>
                </c:pt>
                <c:pt idx="1">
                  <c:v>18</c:v>
                </c:pt>
                <c:pt idx="2">
                  <c:v>28</c:v>
                </c:pt>
                <c:pt idx="3">
                  <c:v>42</c:v>
                </c:pt>
                <c:pt idx="4">
                  <c:v>92</c:v>
                </c:pt>
                <c:pt idx="5">
                  <c:v>113</c:v>
                </c:pt>
                <c:pt idx="6">
                  <c:v>150</c:v>
                </c:pt>
              </c:numCache>
            </c:numRef>
          </c:xVal>
          <c:yVal>
            <c:numRef>
              <c:f>Sheet1!$K$28:$Q$28</c:f>
              <c:numCache>
                <c:formatCode>General</c:formatCode>
                <c:ptCount val="7"/>
                <c:pt idx="0">
                  <c:v>0</c:v>
                </c:pt>
                <c:pt idx="1">
                  <c:v>1.4677348918652018</c:v>
                </c:pt>
                <c:pt idx="2">
                  <c:v>0</c:v>
                </c:pt>
                <c:pt idx="3">
                  <c:v>0.739627220764424</c:v>
                </c:pt>
                <c:pt idx="4">
                  <c:v>3.1585560239770571</c:v>
                </c:pt>
                <c:pt idx="5">
                  <c:v>3.1263832298413652</c:v>
                </c:pt>
                <c:pt idx="6">
                  <c:v>3.1263832298413652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Sheet1!$J$29</c:f>
              <c:strCache>
                <c:ptCount val="1"/>
                <c:pt idx="0">
                  <c:v>lactate</c:v>
                </c:pt>
              </c:strCache>
            </c:strRef>
          </c:tx>
          <c:xVal>
            <c:numRef>
              <c:f>Sheet1!$K$26:$Q$26</c:f>
              <c:numCache>
                <c:formatCode>General</c:formatCode>
                <c:ptCount val="7"/>
                <c:pt idx="0">
                  <c:v>0</c:v>
                </c:pt>
                <c:pt idx="1">
                  <c:v>18</c:v>
                </c:pt>
                <c:pt idx="2">
                  <c:v>28</c:v>
                </c:pt>
                <c:pt idx="3">
                  <c:v>42</c:v>
                </c:pt>
                <c:pt idx="4">
                  <c:v>92</c:v>
                </c:pt>
                <c:pt idx="5">
                  <c:v>113</c:v>
                </c:pt>
                <c:pt idx="6">
                  <c:v>150</c:v>
                </c:pt>
              </c:numCache>
            </c:numRef>
          </c:xVal>
          <c:yVal>
            <c:numRef>
              <c:f>Sheet1!$K$29:$Q$29</c:f>
              <c:numCache>
                <c:formatCode>General</c:formatCode>
                <c:ptCount val="7"/>
                <c:pt idx="0">
                  <c:v>0</c:v>
                </c:pt>
                <c:pt idx="1">
                  <c:v>4.2316239761335783</c:v>
                </c:pt>
                <c:pt idx="2">
                  <c:v>10.234352348904221</c:v>
                </c:pt>
                <c:pt idx="3">
                  <c:v>12.188372267993998</c:v>
                </c:pt>
                <c:pt idx="4">
                  <c:v>6.8707426573954375</c:v>
                </c:pt>
                <c:pt idx="5">
                  <c:v>1.5951167751180144</c:v>
                </c:pt>
                <c:pt idx="6">
                  <c:v>1.5951167751180144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Sheet1!$J$30</c:f>
              <c:strCache>
                <c:ptCount val="1"/>
                <c:pt idx="0">
                  <c:v>formate</c:v>
                </c:pt>
              </c:strCache>
            </c:strRef>
          </c:tx>
          <c:xVal>
            <c:numRef>
              <c:f>Sheet1!$K$26:$Q$26</c:f>
              <c:numCache>
                <c:formatCode>General</c:formatCode>
                <c:ptCount val="7"/>
                <c:pt idx="0">
                  <c:v>0</c:v>
                </c:pt>
                <c:pt idx="1">
                  <c:v>18</c:v>
                </c:pt>
                <c:pt idx="2">
                  <c:v>28</c:v>
                </c:pt>
                <c:pt idx="3">
                  <c:v>42</c:v>
                </c:pt>
                <c:pt idx="4">
                  <c:v>92</c:v>
                </c:pt>
                <c:pt idx="5">
                  <c:v>113</c:v>
                </c:pt>
                <c:pt idx="6">
                  <c:v>150</c:v>
                </c:pt>
              </c:numCache>
            </c:numRef>
          </c:xVal>
          <c:yVal>
            <c:numRef>
              <c:f>Sheet1!$K$30:$Q$30</c:f>
              <c:numCache>
                <c:formatCode>General</c:formatCode>
                <c:ptCount val="7"/>
                <c:pt idx="0">
                  <c:v>0</c:v>
                </c:pt>
                <c:pt idx="1">
                  <c:v>0.49578316935193611</c:v>
                </c:pt>
                <c:pt idx="2">
                  <c:v>0</c:v>
                </c:pt>
                <c:pt idx="3">
                  <c:v>4.5350495431326812E-2</c:v>
                </c:pt>
                <c:pt idx="4">
                  <c:v>9.4949417578100679</c:v>
                </c:pt>
                <c:pt idx="5">
                  <c:v>20.91577831950466</c:v>
                </c:pt>
                <c:pt idx="6">
                  <c:v>1.7385184737425241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Sheet1!$J$31</c:f>
              <c:strCache>
                <c:ptCount val="1"/>
                <c:pt idx="0">
                  <c:v>acetate</c:v>
                </c:pt>
              </c:strCache>
            </c:strRef>
          </c:tx>
          <c:xVal>
            <c:numRef>
              <c:f>Sheet1!$K$26:$Q$26</c:f>
              <c:numCache>
                <c:formatCode>General</c:formatCode>
                <c:ptCount val="7"/>
                <c:pt idx="0">
                  <c:v>0</c:v>
                </c:pt>
                <c:pt idx="1">
                  <c:v>18</c:v>
                </c:pt>
                <c:pt idx="2">
                  <c:v>28</c:v>
                </c:pt>
                <c:pt idx="3">
                  <c:v>42</c:v>
                </c:pt>
                <c:pt idx="4">
                  <c:v>92</c:v>
                </c:pt>
                <c:pt idx="5">
                  <c:v>113</c:v>
                </c:pt>
                <c:pt idx="6">
                  <c:v>150</c:v>
                </c:pt>
              </c:numCache>
            </c:numRef>
          </c:xVal>
          <c:yVal>
            <c:numRef>
              <c:f>Sheet1!$K$31:$Q$31</c:f>
              <c:numCache>
                <c:formatCode>General</c:formatCode>
                <c:ptCount val="7"/>
                <c:pt idx="0">
                  <c:v>0</c:v>
                </c:pt>
                <c:pt idx="1">
                  <c:v>5.7879581239249962</c:v>
                </c:pt>
                <c:pt idx="2">
                  <c:v>7.6651078882507946</c:v>
                </c:pt>
                <c:pt idx="3">
                  <c:v>6.7863542844197804</c:v>
                </c:pt>
                <c:pt idx="4">
                  <c:v>14.708289594907654</c:v>
                </c:pt>
                <c:pt idx="5">
                  <c:v>17.097293101237074</c:v>
                </c:pt>
                <c:pt idx="6">
                  <c:v>23.035401882756886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Sheet1!$J$32</c:f>
              <c:strCache>
                <c:ptCount val="1"/>
                <c:pt idx="0">
                  <c:v>ethanol</c:v>
                </c:pt>
              </c:strCache>
            </c:strRef>
          </c:tx>
          <c:xVal>
            <c:numRef>
              <c:f>Sheet1!$K$26:$Q$26</c:f>
              <c:numCache>
                <c:formatCode>General</c:formatCode>
                <c:ptCount val="7"/>
                <c:pt idx="0">
                  <c:v>0</c:v>
                </c:pt>
                <c:pt idx="1">
                  <c:v>18</c:v>
                </c:pt>
                <c:pt idx="2">
                  <c:v>28</c:v>
                </c:pt>
                <c:pt idx="3">
                  <c:v>42</c:v>
                </c:pt>
                <c:pt idx="4">
                  <c:v>92</c:v>
                </c:pt>
                <c:pt idx="5">
                  <c:v>113</c:v>
                </c:pt>
                <c:pt idx="6">
                  <c:v>150</c:v>
                </c:pt>
              </c:numCache>
            </c:numRef>
          </c:xVal>
          <c:yVal>
            <c:numRef>
              <c:f>Sheet1!$K$32:$Q$32</c:f>
              <c:numCache>
                <c:formatCode>General</c:formatCode>
                <c:ptCount val="7"/>
                <c:pt idx="0">
                  <c:v>0</c:v>
                </c:pt>
                <c:pt idx="1">
                  <c:v>216.82621562698401</c:v>
                </c:pt>
                <c:pt idx="2">
                  <c:v>305.63572854661868</c:v>
                </c:pt>
                <c:pt idx="3">
                  <c:v>394.93640984378169</c:v>
                </c:pt>
                <c:pt idx="4">
                  <c:v>612.702300081261</c:v>
                </c:pt>
                <c:pt idx="5">
                  <c:v>652.08062137799493</c:v>
                </c:pt>
                <c:pt idx="6">
                  <c:v>684.99580197290368</c:v>
                </c:pt>
              </c:numCache>
            </c:numRef>
          </c:yVal>
          <c:smooth val="1"/>
        </c:ser>
        <c:axId val="46441984"/>
        <c:axId val="46443904"/>
      </c:scatterChart>
      <c:valAx>
        <c:axId val="46441984"/>
        <c:scaling>
          <c:orientation val="minMax"/>
          <c:max val="150"/>
          <c:min val="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(hr)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443904"/>
        <c:crosses val="autoZero"/>
        <c:crossBetween val="midCat"/>
      </c:valAx>
      <c:valAx>
        <c:axId val="46443904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mM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441984"/>
        <c:crosses val="autoZero"/>
        <c:crossBetween val="midCat"/>
        <c:majorUnit val="200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SSY09 </a:t>
            </a:r>
            <a:r>
              <a:rPr lang="en-US" sz="1800" dirty="0" err="1" smtClean="0"/>
              <a:t>pZS</a:t>
            </a:r>
            <a:r>
              <a:rPr lang="en-US" sz="1800" dirty="0" smtClean="0"/>
              <a:t>-ACK  </a:t>
            </a:r>
            <a:endParaRPr lang="en-US" sz="1800" dirty="0"/>
          </a:p>
        </c:rich>
      </c:tx>
      <c:layout>
        <c:manualLayout>
          <c:xMode val="edge"/>
          <c:yMode val="edge"/>
          <c:x val="0.35131278785049058"/>
          <c:y val="6.8020308495605614E-2"/>
        </c:manualLayout>
      </c:layout>
    </c:title>
    <c:plotArea>
      <c:layout>
        <c:manualLayout>
          <c:layoutTarget val="inner"/>
          <c:xMode val="edge"/>
          <c:yMode val="edge"/>
          <c:x val="0.14857718366599562"/>
          <c:y val="0.15849543112666564"/>
          <c:w val="0.6538163034853206"/>
          <c:h val="0.63782662583843763"/>
        </c:manualLayout>
      </c:layout>
      <c:scatterChart>
        <c:scatterStyle val="smoothMarker"/>
        <c:ser>
          <c:idx val="0"/>
          <c:order val="0"/>
          <c:tx>
            <c:strRef>
              <c:f>'[3]50gl'!$K$31</c:f>
              <c:strCache>
                <c:ptCount val="1"/>
                <c:pt idx="0">
                  <c:v>Xylose</c:v>
                </c:pt>
              </c:strCache>
            </c:strRef>
          </c:tx>
          <c:xVal>
            <c:numRef>
              <c:f>'[3]50gl'!$L$30:$S$30</c:f>
              <c:numCache>
                <c:formatCode>General</c:formatCode>
                <c:ptCount val="8"/>
                <c:pt idx="0">
                  <c:v>0</c:v>
                </c:pt>
                <c:pt idx="1">
                  <c:v>42</c:v>
                </c:pt>
                <c:pt idx="2">
                  <c:v>92</c:v>
                </c:pt>
                <c:pt idx="3">
                  <c:v>165</c:v>
                </c:pt>
                <c:pt idx="4">
                  <c:v>210</c:v>
                </c:pt>
                <c:pt idx="5">
                  <c:v>260</c:v>
                </c:pt>
                <c:pt idx="6">
                  <c:v>320</c:v>
                </c:pt>
                <c:pt idx="7">
                  <c:v>344</c:v>
                </c:pt>
              </c:numCache>
            </c:numRef>
          </c:xVal>
          <c:yVal>
            <c:numRef>
              <c:f>'[3]50gl'!$L$31:$S$31</c:f>
              <c:numCache>
                <c:formatCode>General</c:formatCode>
                <c:ptCount val="8"/>
                <c:pt idx="0">
                  <c:v>341.75419447330131</c:v>
                </c:pt>
                <c:pt idx="1">
                  <c:v>325.69922591558009</c:v>
                </c:pt>
                <c:pt idx="2">
                  <c:v>289.8442705957774</c:v>
                </c:pt>
                <c:pt idx="3">
                  <c:v>248.79312553687532</c:v>
                </c:pt>
                <c:pt idx="4">
                  <c:v>179.44195444933973</c:v>
                </c:pt>
                <c:pt idx="5">
                  <c:v>104.3093012285772</c:v>
                </c:pt>
                <c:pt idx="6">
                  <c:v>51.564935618215358</c:v>
                </c:pt>
                <c:pt idx="7">
                  <c:v>44.11752541247705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'[3]50gl'!$K$32</c:f>
              <c:strCache>
                <c:ptCount val="1"/>
                <c:pt idx="0">
                  <c:v>Succinate</c:v>
                </c:pt>
              </c:strCache>
            </c:strRef>
          </c:tx>
          <c:xVal>
            <c:numRef>
              <c:f>'[3]50gl'!$L$30:$S$30</c:f>
              <c:numCache>
                <c:formatCode>General</c:formatCode>
                <c:ptCount val="8"/>
                <c:pt idx="0">
                  <c:v>0</c:v>
                </c:pt>
                <c:pt idx="1">
                  <c:v>42</c:v>
                </c:pt>
                <c:pt idx="2">
                  <c:v>92</c:v>
                </c:pt>
                <c:pt idx="3">
                  <c:v>165</c:v>
                </c:pt>
                <c:pt idx="4">
                  <c:v>210</c:v>
                </c:pt>
                <c:pt idx="5">
                  <c:v>260</c:v>
                </c:pt>
                <c:pt idx="6">
                  <c:v>320</c:v>
                </c:pt>
                <c:pt idx="7">
                  <c:v>344</c:v>
                </c:pt>
              </c:numCache>
            </c:numRef>
          </c:xVal>
          <c:yVal>
            <c:numRef>
              <c:f>'[3]50gl'!$L$32:$S$32</c:f>
              <c:numCache>
                <c:formatCode>General</c:formatCode>
                <c:ptCount val="8"/>
                <c:pt idx="0">
                  <c:v>0</c:v>
                </c:pt>
                <c:pt idx="1">
                  <c:v>1.2385057862765647</c:v>
                </c:pt>
                <c:pt idx="2">
                  <c:v>2.0943910641828793</c:v>
                </c:pt>
                <c:pt idx="3">
                  <c:v>2.8443477107730475</c:v>
                </c:pt>
                <c:pt idx="4">
                  <c:v>1.6660556222837319</c:v>
                </c:pt>
                <c:pt idx="5">
                  <c:v>5.232387763943648</c:v>
                </c:pt>
                <c:pt idx="6">
                  <c:v>4.6157594312999626</c:v>
                </c:pt>
                <c:pt idx="7">
                  <c:v>1.6738674245372087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'[3]50gl'!$K$33</c:f>
              <c:strCache>
                <c:ptCount val="1"/>
                <c:pt idx="0">
                  <c:v>Lactate</c:v>
                </c:pt>
              </c:strCache>
            </c:strRef>
          </c:tx>
          <c:xVal>
            <c:numRef>
              <c:f>'[3]50gl'!$L$30:$S$30</c:f>
              <c:numCache>
                <c:formatCode>General</c:formatCode>
                <c:ptCount val="8"/>
                <c:pt idx="0">
                  <c:v>0</c:v>
                </c:pt>
                <c:pt idx="1">
                  <c:v>42</c:v>
                </c:pt>
                <c:pt idx="2">
                  <c:v>92</c:v>
                </c:pt>
                <c:pt idx="3">
                  <c:v>165</c:v>
                </c:pt>
                <c:pt idx="4">
                  <c:v>210</c:v>
                </c:pt>
                <c:pt idx="5">
                  <c:v>260</c:v>
                </c:pt>
                <c:pt idx="6">
                  <c:v>320</c:v>
                </c:pt>
                <c:pt idx="7">
                  <c:v>344</c:v>
                </c:pt>
              </c:numCache>
            </c:numRef>
          </c:xVal>
          <c:yVal>
            <c:numRef>
              <c:f>'[3]50gl'!$L$33:$S$33</c:f>
              <c:numCache>
                <c:formatCode>General</c:formatCode>
                <c:ptCount val="8"/>
                <c:pt idx="0">
                  <c:v>0</c:v>
                </c:pt>
                <c:pt idx="1">
                  <c:v>4.1715615444856935</c:v>
                </c:pt>
                <c:pt idx="2">
                  <c:v>5.1152778209191201</c:v>
                </c:pt>
                <c:pt idx="3">
                  <c:v>8.7726177074753711</c:v>
                </c:pt>
                <c:pt idx="4">
                  <c:v>4.1605593254833817</c:v>
                </c:pt>
                <c:pt idx="5">
                  <c:v>2.6719211650604251</c:v>
                </c:pt>
                <c:pt idx="6">
                  <c:v>0</c:v>
                </c:pt>
                <c:pt idx="7">
                  <c:v>5.4418290609659072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'[3]50gl'!$K$34</c:f>
              <c:strCache>
                <c:ptCount val="1"/>
                <c:pt idx="0">
                  <c:v>Formate</c:v>
                </c:pt>
              </c:strCache>
            </c:strRef>
          </c:tx>
          <c:xVal>
            <c:numRef>
              <c:f>'[3]50gl'!$L$30:$S$30</c:f>
              <c:numCache>
                <c:formatCode>General</c:formatCode>
                <c:ptCount val="8"/>
                <c:pt idx="0">
                  <c:v>0</c:v>
                </c:pt>
                <c:pt idx="1">
                  <c:v>42</c:v>
                </c:pt>
                <c:pt idx="2">
                  <c:v>92</c:v>
                </c:pt>
                <c:pt idx="3">
                  <c:v>165</c:v>
                </c:pt>
                <c:pt idx="4">
                  <c:v>210</c:v>
                </c:pt>
                <c:pt idx="5">
                  <c:v>260</c:v>
                </c:pt>
                <c:pt idx="6">
                  <c:v>320</c:v>
                </c:pt>
                <c:pt idx="7">
                  <c:v>344</c:v>
                </c:pt>
              </c:numCache>
            </c:numRef>
          </c:xVal>
          <c:yVal>
            <c:numRef>
              <c:f>'[3]50gl'!$L$34:$S$34</c:f>
              <c:numCache>
                <c:formatCode>General</c:formatCode>
                <c:ptCount val="8"/>
                <c:pt idx="0">
                  <c:v>0</c:v>
                </c:pt>
                <c:pt idx="1">
                  <c:v>3.5187474355550767</c:v>
                </c:pt>
                <c:pt idx="2">
                  <c:v>2.8730758887257171</c:v>
                </c:pt>
                <c:pt idx="3">
                  <c:v>2.5786846108252988</c:v>
                </c:pt>
                <c:pt idx="4">
                  <c:v>4.1204809324467684</c:v>
                </c:pt>
                <c:pt idx="5">
                  <c:v>5.2165090333797322</c:v>
                </c:pt>
                <c:pt idx="6">
                  <c:v>10.755863355151275</c:v>
                </c:pt>
                <c:pt idx="7">
                  <c:v>6.7386220389824745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'[3]50gl'!$K$35</c:f>
              <c:strCache>
                <c:ptCount val="1"/>
                <c:pt idx="0">
                  <c:v>Acetate</c:v>
                </c:pt>
              </c:strCache>
            </c:strRef>
          </c:tx>
          <c:xVal>
            <c:numRef>
              <c:f>'[3]50gl'!$L$30:$S$30</c:f>
              <c:numCache>
                <c:formatCode>General</c:formatCode>
                <c:ptCount val="8"/>
                <c:pt idx="0">
                  <c:v>0</c:v>
                </c:pt>
                <c:pt idx="1">
                  <c:v>42</c:v>
                </c:pt>
                <c:pt idx="2">
                  <c:v>92</c:v>
                </c:pt>
                <c:pt idx="3">
                  <c:v>165</c:v>
                </c:pt>
                <c:pt idx="4">
                  <c:v>210</c:v>
                </c:pt>
                <c:pt idx="5">
                  <c:v>260</c:v>
                </c:pt>
                <c:pt idx="6">
                  <c:v>320</c:v>
                </c:pt>
                <c:pt idx="7">
                  <c:v>344</c:v>
                </c:pt>
              </c:numCache>
            </c:numRef>
          </c:xVal>
          <c:yVal>
            <c:numRef>
              <c:f>'[3]50gl'!$L$35:$S$35</c:f>
              <c:numCache>
                <c:formatCode>General</c:formatCode>
                <c:ptCount val="8"/>
                <c:pt idx="0">
                  <c:v>0</c:v>
                </c:pt>
                <c:pt idx="1">
                  <c:v>13.83582509758107</c:v>
                </c:pt>
                <c:pt idx="2">
                  <c:v>20.874984833791832</c:v>
                </c:pt>
                <c:pt idx="3">
                  <c:v>32.783069706514574</c:v>
                </c:pt>
                <c:pt idx="4">
                  <c:v>44.888783665880794</c:v>
                </c:pt>
                <c:pt idx="5">
                  <c:v>59.906141371845372</c:v>
                </c:pt>
                <c:pt idx="6">
                  <c:v>87.213803241638601</c:v>
                </c:pt>
                <c:pt idx="7">
                  <c:v>91.388065417597389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'[3]50gl'!$K$36</c:f>
              <c:strCache>
                <c:ptCount val="1"/>
                <c:pt idx="0">
                  <c:v>Ethanol</c:v>
                </c:pt>
              </c:strCache>
            </c:strRef>
          </c:tx>
          <c:xVal>
            <c:numRef>
              <c:f>'[3]50gl'!$L$30:$S$30</c:f>
              <c:numCache>
                <c:formatCode>General</c:formatCode>
                <c:ptCount val="8"/>
                <c:pt idx="0">
                  <c:v>0</c:v>
                </c:pt>
                <c:pt idx="1">
                  <c:v>42</c:v>
                </c:pt>
                <c:pt idx="2">
                  <c:v>92</c:v>
                </c:pt>
                <c:pt idx="3">
                  <c:v>165</c:v>
                </c:pt>
                <c:pt idx="4">
                  <c:v>210</c:v>
                </c:pt>
                <c:pt idx="5">
                  <c:v>260</c:v>
                </c:pt>
                <c:pt idx="6">
                  <c:v>320</c:v>
                </c:pt>
                <c:pt idx="7">
                  <c:v>344</c:v>
                </c:pt>
              </c:numCache>
            </c:numRef>
          </c:xVal>
          <c:yVal>
            <c:numRef>
              <c:f>'[3]50gl'!$L$37:$S$37</c:f>
              <c:numCache>
                <c:formatCode>General</c:formatCode>
                <c:ptCount val="8"/>
                <c:pt idx="0">
                  <c:v>0</c:v>
                </c:pt>
                <c:pt idx="1">
                  <c:v>31.39512380437893</c:v>
                </c:pt>
                <c:pt idx="2">
                  <c:v>79.644711975010296</c:v>
                </c:pt>
                <c:pt idx="3">
                  <c:v>134.28169847544262</c:v>
                </c:pt>
                <c:pt idx="4">
                  <c:v>237.5746619731695</c:v>
                </c:pt>
                <c:pt idx="5">
                  <c:v>341.51684254588326</c:v>
                </c:pt>
                <c:pt idx="6">
                  <c:v>407.48540781872384</c:v>
                </c:pt>
                <c:pt idx="7">
                  <c:v>423.69637158004826</c:v>
                </c:pt>
              </c:numCache>
            </c:numRef>
          </c:yVal>
          <c:smooth val="1"/>
        </c:ser>
        <c:axId val="46488576"/>
        <c:axId val="46503040"/>
      </c:scatterChart>
      <c:valAx>
        <c:axId val="46488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(hr)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503040"/>
        <c:crosses val="autoZero"/>
        <c:crossBetween val="midCat"/>
      </c:valAx>
      <c:valAx>
        <c:axId val="465030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mM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488576"/>
        <c:crosses val="autoZero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77758403533755094"/>
          <c:y val="0.29492100152316691"/>
          <c:w val="0.21477105295315316"/>
          <c:h val="0.5196519478772814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0A548-9964-4533-AF96-41F821F99A60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793D58F-E7B8-407D-A5B7-96956E19E3A7}">
      <dgm:prSet/>
      <dgm:spPr/>
      <dgm:t>
        <a:bodyPr/>
        <a:lstStyle/>
        <a:p>
          <a:pPr rtl="0"/>
          <a:r>
            <a:rPr lang="en-US" dirty="0" smtClean="0"/>
            <a:t>Huge demand…less reservoir of fuel…. Search  for  alternative source of energy….</a:t>
          </a:r>
          <a:endParaRPr lang="en-US" dirty="0"/>
        </a:p>
      </dgm:t>
    </dgm:pt>
    <dgm:pt modelId="{8258B688-1693-4E82-B17A-A6CCF779AB42}" type="parTrans" cxnId="{1A8DB964-5546-4E12-B07B-C4C3AD5A75D4}">
      <dgm:prSet/>
      <dgm:spPr/>
      <dgm:t>
        <a:bodyPr/>
        <a:lstStyle/>
        <a:p>
          <a:endParaRPr lang="en-US"/>
        </a:p>
      </dgm:t>
    </dgm:pt>
    <dgm:pt modelId="{B20AC399-E5F3-407A-B87E-AA2340FFCD3A}" type="sibTrans" cxnId="{1A8DB964-5546-4E12-B07B-C4C3AD5A75D4}">
      <dgm:prSet/>
      <dgm:spPr/>
      <dgm:t>
        <a:bodyPr/>
        <a:lstStyle/>
        <a:p>
          <a:endParaRPr lang="en-US"/>
        </a:p>
      </dgm:t>
    </dgm:pt>
    <dgm:pt modelId="{BA60CEE0-7425-47B9-9AFA-34E6E80FD258}">
      <dgm:prSet/>
      <dgm:spPr/>
      <dgm:t>
        <a:bodyPr/>
        <a:lstStyle/>
        <a:p>
          <a:pPr rtl="0"/>
          <a:r>
            <a:rPr lang="en-US" dirty="0" smtClean="0"/>
            <a:t>Ethanol one of the best candidates so far possible</a:t>
          </a:r>
          <a:endParaRPr lang="en-US" dirty="0"/>
        </a:p>
      </dgm:t>
    </dgm:pt>
    <dgm:pt modelId="{EAFF6497-8A4B-448E-B6FE-DCA002F6C9AB}" type="parTrans" cxnId="{BD3E4CB3-199F-45FB-9F7D-72C489A3BD33}">
      <dgm:prSet/>
      <dgm:spPr/>
      <dgm:t>
        <a:bodyPr/>
        <a:lstStyle/>
        <a:p>
          <a:endParaRPr lang="en-US"/>
        </a:p>
      </dgm:t>
    </dgm:pt>
    <dgm:pt modelId="{920330CE-BA72-4114-8825-16442AC9C0BB}" type="sibTrans" cxnId="{BD3E4CB3-199F-45FB-9F7D-72C489A3BD33}">
      <dgm:prSet/>
      <dgm:spPr/>
      <dgm:t>
        <a:bodyPr/>
        <a:lstStyle/>
        <a:p>
          <a:endParaRPr lang="en-US"/>
        </a:p>
      </dgm:t>
    </dgm:pt>
    <dgm:pt modelId="{AB5C3C07-7788-4F6E-B212-E50F14216723}">
      <dgm:prSet/>
      <dgm:spPr/>
      <dgm:t>
        <a:bodyPr/>
        <a:lstStyle/>
        <a:p>
          <a:pPr rtl="0"/>
          <a:r>
            <a:rPr lang="en-US" dirty="0" smtClean="0"/>
            <a:t>As good as 15% can be mixed with petrol and can be used in most modern engines </a:t>
          </a:r>
          <a:endParaRPr lang="en-US" dirty="0"/>
        </a:p>
      </dgm:t>
    </dgm:pt>
    <dgm:pt modelId="{1486B0CC-B57C-46CA-B3E9-9A410DDBEFFC}" type="parTrans" cxnId="{925FF580-9143-4D06-8860-BBA65EAE071C}">
      <dgm:prSet/>
      <dgm:spPr/>
      <dgm:t>
        <a:bodyPr/>
        <a:lstStyle/>
        <a:p>
          <a:endParaRPr lang="en-US"/>
        </a:p>
      </dgm:t>
    </dgm:pt>
    <dgm:pt modelId="{3FB0E408-E5AE-4476-AE92-E7914F2CC9F3}" type="sibTrans" cxnId="{925FF580-9143-4D06-8860-BBA65EAE071C}">
      <dgm:prSet/>
      <dgm:spPr/>
      <dgm:t>
        <a:bodyPr/>
        <a:lstStyle/>
        <a:p>
          <a:endParaRPr lang="en-US"/>
        </a:p>
      </dgm:t>
    </dgm:pt>
    <dgm:pt modelId="{A2D1211D-7D35-4BE6-AE2F-B6AC1A8323F7}">
      <dgm:prSet/>
      <dgm:spPr/>
      <dgm:t>
        <a:bodyPr/>
        <a:lstStyle/>
        <a:p>
          <a:pPr rtl="0"/>
          <a:r>
            <a:rPr lang="en-US" dirty="0" smtClean="0"/>
            <a:t>Adds to octane rating of petrol..it contains an O</a:t>
          </a:r>
          <a:r>
            <a:rPr lang="en-US" baseline="-25000" dirty="0" smtClean="0"/>
            <a:t>2</a:t>
          </a:r>
          <a:r>
            <a:rPr lang="en-US" dirty="0" smtClean="0"/>
            <a:t> molecule, completes combustion</a:t>
          </a:r>
          <a:endParaRPr lang="en-US" dirty="0"/>
        </a:p>
      </dgm:t>
    </dgm:pt>
    <dgm:pt modelId="{3517A62C-3E28-48ED-BC54-C178284897DB}" type="parTrans" cxnId="{AF4B70A2-1EC2-4F01-BEDB-B86DAD2C216E}">
      <dgm:prSet/>
      <dgm:spPr/>
      <dgm:t>
        <a:bodyPr/>
        <a:lstStyle/>
        <a:p>
          <a:endParaRPr lang="en-US"/>
        </a:p>
      </dgm:t>
    </dgm:pt>
    <dgm:pt modelId="{CE375088-3685-4B0E-8D92-A65E66EAACED}" type="sibTrans" cxnId="{AF4B70A2-1EC2-4F01-BEDB-B86DAD2C216E}">
      <dgm:prSet/>
      <dgm:spPr/>
      <dgm:t>
        <a:bodyPr/>
        <a:lstStyle/>
        <a:p>
          <a:endParaRPr lang="en-US"/>
        </a:p>
      </dgm:t>
    </dgm:pt>
    <dgm:pt modelId="{A62DBCF9-7E38-42A5-9B60-100DDA061DA2}">
      <dgm:prSet/>
      <dgm:spPr/>
      <dgm:t>
        <a:bodyPr/>
        <a:lstStyle/>
        <a:p>
          <a:pPr rtl="0"/>
          <a:r>
            <a:rPr lang="en-US" dirty="0" smtClean="0"/>
            <a:t>It’s a much cleaner fuel than petrol; less emission of harmful exhaust such as CO, NO</a:t>
          </a:r>
          <a:r>
            <a:rPr lang="en-US" baseline="-25000" dirty="0" smtClean="0"/>
            <a:t>2</a:t>
          </a:r>
          <a:r>
            <a:rPr lang="en-US" dirty="0" smtClean="0"/>
            <a:t>, SO</a:t>
          </a:r>
          <a:r>
            <a:rPr lang="en-US" baseline="-25000" dirty="0" smtClean="0"/>
            <a:t>2</a:t>
          </a:r>
          <a:r>
            <a:rPr lang="en-US" dirty="0" smtClean="0"/>
            <a:t>, hydrocarbons</a:t>
          </a:r>
          <a:endParaRPr lang="en-US" dirty="0"/>
        </a:p>
      </dgm:t>
    </dgm:pt>
    <dgm:pt modelId="{BA353618-207A-4DAA-98C5-3BBD73F9E07B}" type="parTrans" cxnId="{42C867B9-B2F3-4DF4-99AC-E0EFC49D386F}">
      <dgm:prSet/>
      <dgm:spPr/>
      <dgm:t>
        <a:bodyPr/>
        <a:lstStyle/>
        <a:p>
          <a:endParaRPr lang="en-US"/>
        </a:p>
      </dgm:t>
    </dgm:pt>
    <dgm:pt modelId="{02E14EE1-4C90-406B-8722-95A9C764D9E9}" type="sibTrans" cxnId="{42C867B9-B2F3-4DF4-99AC-E0EFC49D386F}">
      <dgm:prSet/>
      <dgm:spPr/>
      <dgm:t>
        <a:bodyPr/>
        <a:lstStyle/>
        <a:p>
          <a:endParaRPr lang="en-US"/>
        </a:p>
      </dgm:t>
    </dgm:pt>
    <dgm:pt modelId="{BEF3A77F-206A-433F-A65B-324ABC784FB5}">
      <dgm:prSet/>
      <dgm:spPr/>
      <dgm:t>
        <a:bodyPr/>
        <a:lstStyle/>
        <a:p>
          <a:pPr rtl="0"/>
          <a:r>
            <a:rPr lang="en-US" dirty="0" smtClean="0"/>
            <a:t>In USA &amp; Brazil, Ethanol from Corn &amp; Sugarcane Food Vs Fuel  </a:t>
          </a:r>
          <a:endParaRPr lang="en-US" dirty="0"/>
        </a:p>
      </dgm:t>
    </dgm:pt>
    <dgm:pt modelId="{6B158512-F840-4D27-9C17-7B6563DAD004}" type="parTrans" cxnId="{7C3CA90F-A0D2-4C5C-B0BF-65D4FB51FD30}">
      <dgm:prSet/>
      <dgm:spPr/>
      <dgm:t>
        <a:bodyPr/>
        <a:lstStyle/>
        <a:p>
          <a:endParaRPr lang="en-US"/>
        </a:p>
      </dgm:t>
    </dgm:pt>
    <dgm:pt modelId="{2D5A1C8A-CDC3-4652-8CE4-E73C9FDD2D70}" type="sibTrans" cxnId="{7C3CA90F-A0D2-4C5C-B0BF-65D4FB51FD30}">
      <dgm:prSet/>
      <dgm:spPr/>
      <dgm:t>
        <a:bodyPr/>
        <a:lstStyle/>
        <a:p>
          <a:endParaRPr lang="en-US"/>
        </a:p>
      </dgm:t>
    </dgm:pt>
    <dgm:pt modelId="{399F821F-323A-435C-BE09-5205E3B4FD09}">
      <dgm:prSet/>
      <dgm:spPr/>
      <dgm:t>
        <a:bodyPr/>
        <a:lstStyle/>
        <a:p>
          <a:pPr rtl="0"/>
          <a:r>
            <a:rPr lang="en-US" dirty="0" smtClean="0"/>
            <a:t>Focus on non-food part i.e. cellulosic production of ethanol</a:t>
          </a:r>
          <a:endParaRPr lang="en-US" dirty="0"/>
        </a:p>
      </dgm:t>
    </dgm:pt>
    <dgm:pt modelId="{905C470F-2764-4521-97FE-324DF4370BD3}" type="parTrans" cxnId="{9A0588B9-0266-4930-B51F-BE69E2A1889A}">
      <dgm:prSet/>
      <dgm:spPr/>
      <dgm:t>
        <a:bodyPr/>
        <a:lstStyle/>
        <a:p>
          <a:endParaRPr lang="en-US"/>
        </a:p>
      </dgm:t>
    </dgm:pt>
    <dgm:pt modelId="{38A968BB-06E7-46F4-8E84-3F3A67832F96}" type="sibTrans" cxnId="{9A0588B9-0266-4930-B51F-BE69E2A1889A}">
      <dgm:prSet/>
      <dgm:spPr/>
      <dgm:t>
        <a:bodyPr/>
        <a:lstStyle/>
        <a:p>
          <a:endParaRPr lang="en-US"/>
        </a:p>
      </dgm:t>
    </dgm:pt>
    <dgm:pt modelId="{5A889CC5-14A3-4E0A-9992-983991AB628C}" type="pres">
      <dgm:prSet presAssocID="{0BF0A548-9964-4533-AF96-41F821F99A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9EEF21-252E-40C0-8FC2-533C73943E7C}" type="pres">
      <dgm:prSet presAssocID="{D793D58F-E7B8-407D-A5B7-96956E19E3A7}" presName="node" presStyleLbl="node1" presStyleIdx="0" presStyleCnt="7" custLinFactNeighborX="-3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6970B-CE9E-4ACF-BF49-B61B0F6FB591}" type="pres">
      <dgm:prSet presAssocID="{B20AC399-E5F3-407A-B87E-AA2340FFCD3A}" presName="sibTrans" presStyleCnt="0"/>
      <dgm:spPr/>
      <dgm:t>
        <a:bodyPr/>
        <a:lstStyle/>
        <a:p>
          <a:endParaRPr lang="en-US"/>
        </a:p>
      </dgm:t>
    </dgm:pt>
    <dgm:pt modelId="{6A67C0FA-327C-4474-91B0-325F0E34A0B8}" type="pres">
      <dgm:prSet presAssocID="{BA60CEE0-7425-47B9-9AFA-34E6E80FD25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6D0E1-4B9A-46AD-8A58-140F58CAA679}" type="pres">
      <dgm:prSet presAssocID="{920330CE-BA72-4114-8825-16442AC9C0BB}" presName="sibTrans" presStyleCnt="0"/>
      <dgm:spPr/>
      <dgm:t>
        <a:bodyPr/>
        <a:lstStyle/>
        <a:p>
          <a:endParaRPr lang="en-US"/>
        </a:p>
      </dgm:t>
    </dgm:pt>
    <dgm:pt modelId="{9A1386C2-F217-4971-9EE2-3017F3B393D6}" type="pres">
      <dgm:prSet presAssocID="{AB5C3C07-7788-4F6E-B212-E50F14216723}" presName="node" presStyleLbl="node1" presStyleIdx="2" presStyleCnt="7" custLinFactNeighborX="2902" custLinFactNeighborY="-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82495-D2DF-49FA-B2FA-B6B5AA1FB8D3}" type="pres">
      <dgm:prSet presAssocID="{3FB0E408-E5AE-4476-AE92-E7914F2CC9F3}" presName="sibTrans" presStyleCnt="0"/>
      <dgm:spPr/>
      <dgm:t>
        <a:bodyPr/>
        <a:lstStyle/>
        <a:p>
          <a:endParaRPr lang="en-US"/>
        </a:p>
      </dgm:t>
    </dgm:pt>
    <dgm:pt modelId="{63530FF6-207D-40B3-92C2-B840387D171B}" type="pres">
      <dgm:prSet presAssocID="{A2D1211D-7D35-4BE6-AE2F-B6AC1A8323F7}" presName="node" presStyleLbl="node1" presStyleIdx="3" presStyleCnt="7" custLinFactNeighborX="-3037" custLinFactNeighborY="1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16CA8-CF04-4851-862B-D4AD645403BA}" type="pres">
      <dgm:prSet presAssocID="{CE375088-3685-4B0E-8D92-A65E66EAACED}" presName="sibTrans" presStyleCnt="0"/>
      <dgm:spPr/>
      <dgm:t>
        <a:bodyPr/>
        <a:lstStyle/>
        <a:p>
          <a:endParaRPr lang="en-US"/>
        </a:p>
      </dgm:t>
    </dgm:pt>
    <dgm:pt modelId="{D70084F2-454A-40A2-93A7-6D9AFC52460E}" type="pres">
      <dgm:prSet presAssocID="{A62DBCF9-7E38-42A5-9B60-100DDA061DA2}" presName="node" presStyleLbl="node1" presStyleIdx="4" presStyleCnt="7" custLinFactNeighborX="-47" custLinFactNeighborY="1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C805A-A034-4409-9379-568E0A0CFA74}" type="pres">
      <dgm:prSet presAssocID="{02E14EE1-4C90-406B-8722-95A9C764D9E9}" presName="sibTrans" presStyleCnt="0"/>
      <dgm:spPr/>
      <dgm:t>
        <a:bodyPr/>
        <a:lstStyle/>
        <a:p>
          <a:endParaRPr lang="en-US"/>
        </a:p>
      </dgm:t>
    </dgm:pt>
    <dgm:pt modelId="{1A688F2D-E7FC-4295-BB88-B545B127BF1A}" type="pres">
      <dgm:prSet presAssocID="{BEF3A77F-206A-433F-A65B-324ABC784FB5}" presName="node" presStyleLbl="node1" presStyleIdx="5" presStyleCnt="7" custLinFactNeighborX="2902" custLinFactNeighborY="1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D0631-6DDD-4099-BA79-D92F4647EDCC}" type="pres">
      <dgm:prSet presAssocID="{2D5A1C8A-CDC3-4652-8CE4-E73C9FDD2D70}" presName="sibTrans" presStyleCnt="0"/>
      <dgm:spPr/>
      <dgm:t>
        <a:bodyPr/>
        <a:lstStyle/>
        <a:p>
          <a:endParaRPr lang="en-US"/>
        </a:p>
      </dgm:t>
    </dgm:pt>
    <dgm:pt modelId="{717A9706-A1DF-4724-AACC-01428BC5AB02}" type="pres">
      <dgm:prSet presAssocID="{399F821F-323A-435C-BE09-5205E3B4FD0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00024-3D5F-467C-8C79-C08892850FA7}" type="presOf" srcId="{BA60CEE0-7425-47B9-9AFA-34E6E80FD258}" destId="{6A67C0FA-327C-4474-91B0-325F0E34A0B8}" srcOrd="0" destOrd="0" presId="urn:microsoft.com/office/officeart/2005/8/layout/default"/>
    <dgm:cxn modelId="{CF650D6F-0601-4797-A62F-812ACB3C6FC7}" type="presOf" srcId="{AB5C3C07-7788-4F6E-B212-E50F14216723}" destId="{9A1386C2-F217-4971-9EE2-3017F3B393D6}" srcOrd="0" destOrd="0" presId="urn:microsoft.com/office/officeart/2005/8/layout/default"/>
    <dgm:cxn modelId="{925FF580-9143-4D06-8860-BBA65EAE071C}" srcId="{0BF0A548-9964-4533-AF96-41F821F99A60}" destId="{AB5C3C07-7788-4F6E-B212-E50F14216723}" srcOrd="2" destOrd="0" parTransId="{1486B0CC-B57C-46CA-B3E9-9A410DDBEFFC}" sibTransId="{3FB0E408-E5AE-4476-AE92-E7914F2CC9F3}"/>
    <dgm:cxn modelId="{1A8DB964-5546-4E12-B07B-C4C3AD5A75D4}" srcId="{0BF0A548-9964-4533-AF96-41F821F99A60}" destId="{D793D58F-E7B8-407D-A5B7-96956E19E3A7}" srcOrd="0" destOrd="0" parTransId="{8258B688-1693-4E82-B17A-A6CCF779AB42}" sibTransId="{B20AC399-E5F3-407A-B87E-AA2340FFCD3A}"/>
    <dgm:cxn modelId="{42C867B9-B2F3-4DF4-99AC-E0EFC49D386F}" srcId="{0BF0A548-9964-4533-AF96-41F821F99A60}" destId="{A62DBCF9-7E38-42A5-9B60-100DDA061DA2}" srcOrd="4" destOrd="0" parTransId="{BA353618-207A-4DAA-98C5-3BBD73F9E07B}" sibTransId="{02E14EE1-4C90-406B-8722-95A9C764D9E9}"/>
    <dgm:cxn modelId="{AF4B70A2-1EC2-4F01-BEDB-B86DAD2C216E}" srcId="{0BF0A548-9964-4533-AF96-41F821F99A60}" destId="{A2D1211D-7D35-4BE6-AE2F-B6AC1A8323F7}" srcOrd="3" destOrd="0" parTransId="{3517A62C-3E28-48ED-BC54-C178284897DB}" sibTransId="{CE375088-3685-4B0E-8D92-A65E66EAACED}"/>
    <dgm:cxn modelId="{F5A71066-F01B-43C7-93EC-A6B82DDBB3A0}" type="presOf" srcId="{A62DBCF9-7E38-42A5-9B60-100DDA061DA2}" destId="{D70084F2-454A-40A2-93A7-6D9AFC52460E}" srcOrd="0" destOrd="0" presId="urn:microsoft.com/office/officeart/2005/8/layout/default"/>
    <dgm:cxn modelId="{B655712A-8898-481F-901D-AB506ACB96D9}" type="presOf" srcId="{A2D1211D-7D35-4BE6-AE2F-B6AC1A8323F7}" destId="{63530FF6-207D-40B3-92C2-B840387D171B}" srcOrd="0" destOrd="0" presId="urn:microsoft.com/office/officeart/2005/8/layout/default"/>
    <dgm:cxn modelId="{9A0588B9-0266-4930-B51F-BE69E2A1889A}" srcId="{0BF0A548-9964-4533-AF96-41F821F99A60}" destId="{399F821F-323A-435C-BE09-5205E3B4FD09}" srcOrd="6" destOrd="0" parTransId="{905C470F-2764-4521-97FE-324DF4370BD3}" sibTransId="{38A968BB-06E7-46F4-8E84-3F3A67832F96}"/>
    <dgm:cxn modelId="{46CCDB31-83F4-40E2-A435-6825CFAF5CAE}" type="presOf" srcId="{BEF3A77F-206A-433F-A65B-324ABC784FB5}" destId="{1A688F2D-E7FC-4295-BB88-B545B127BF1A}" srcOrd="0" destOrd="0" presId="urn:microsoft.com/office/officeart/2005/8/layout/default"/>
    <dgm:cxn modelId="{7C3CA90F-A0D2-4C5C-B0BF-65D4FB51FD30}" srcId="{0BF0A548-9964-4533-AF96-41F821F99A60}" destId="{BEF3A77F-206A-433F-A65B-324ABC784FB5}" srcOrd="5" destOrd="0" parTransId="{6B158512-F840-4D27-9C17-7B6563DAD004}" sibTransId="{2D5A1C8A-CDC3-4652-8CE4-E73C9FDD2D70}"/>
    <dgm:cxn modelId="{3B21D540-BCED-48AE-BCDB-3390D251619C}" type="presOf" srcId="{D793D58F-E7B8-407D-A5B7-96956E19E3A7}" destId="{E69EEF21-252E-40C0-8FC2-533C73943E7C}" srcOrd="0" destOrd="0" presId="urn:microsoft.com/office/officeart/2005/8/layout/default"/>
    <dgm:cxn modelId="{BD3E4CB3-199F-45FB-9F7D-72C489A3BD33}" srcId="{0BF0A548-9964-4533-AF96-41F821F99A60}" destId="{BA60CEE0-7425-47B9-9AFA-34E6E80FD258}" srcOrd="1" destOrd="0" parTransId="{EAFF6497-8A4B-448E-B6FE-DCA002F6C9AB}" sibTransId="{920330CE-BA72-4114-8825-16442AC9C0BB}"/>
    <dgm:cxn modelId="{B6D9FEA5-BC21-4A1B-B30A-F769998717B7}" type="presOf" srcId="{399F821F-323A-435C-BE09-5205E3B4FD09}" destId="{717A9706-A1DF-4724-AACC-01428BC5AB02}" srcOrd="0" destOrd="0" presId="urn:microsoft.com/office/officeart/2005/8/layout/default"/>
    <dgm:cxn modelId="{72645444-A4C2-461F-9968-59C0A2B5981B}" type="presOf" srcId="{0BF0A548-9964-4533-AF96-41F821F99A60}" destId="{5A889CC5-14A3-4E0A-9992-983991AB628C}" srcOrd="0" destOrd="0" presId="urn:microsoft.com/office/officeart/2005/8/layout/default"/>
    <dgm:cxn modelId="{6990B080-ACDA-49C7-A673-077D724DAB11}" type="presParOf" srcId="{5A889CC5-14A3-4E0A-9992-983991AB628C}" destId="{E69EEF21-252E-40C0-8FC2-533C73943E7C}" srcOrd="0" destOrd="0" presId="urn:microsoft.com/office/officeart/2005/8/layout/default"/>
    <dgm:cxn modelId="{2CDB9C06-362F-421F-AD15-EFD55FBA87CC}" type="presParOf" srcId="{5A889CC5-14A3-4E0A-9992-983991AB628C}" destId="{1B96970B-CE9E-4ACF-BF49-B61B0F6FB591}" srcOrd="1" destOrd="0" presId="urn:microsoft.com/office/officeart/2005/8/layout/default"/>
    <dgm:cxn modelId="{8496426D-BA8D-49AE-9DB4-408D79A28BB9}" type="presParOf" srcId="{5A889CC5-14A3-4E0A-9992-983991AB628C}" destId="{6A67C0FA-327C-4474-91B0-325F0E34A0B8}" srcOrd="2" destOrd="0" presId="urn:microsoft.com/office/officeart/2005/8/layout/default"/>
    <dgm:cxn modelId="{5FAB1736-5068-4970-93DF-3E401EB789BA}" type="presParOf" srcId="{5A889CC5-14A3-4E0A-9992-983991AB628C}" destId="{C4F6D0E1-4B9A-46AD-8A58-140F58CAA679}" srcOrd="3" destOrd="0" presId="urn:microsoft.com/office/officeart/2005/8/layout/default"/>
    <dgm:cxn modelId="{0CEDDFA4-9620-4306-A01D-308BBE5C1E1A}" type="presParOf" srcId="{5A889CC5-14A3-4E0A-9992-983991AB628C}" destId="{9A1386C2-F217-4971-9EE2-3017F3B393D6}" srcOrd="4" destOrd="0" presId="urn:microsoft.com/office/officeart/2005/8/layout/default"/>
    <dgm:cxn modelId="{4CC84F82-271A-48CD-9986-EF5BC73FD47E}" type="presParOf" srcId="{5A889CC5-14A3-4E0A-9992-983991AB628C}" destId="{60A82495-D2DF-49FA-B2FA-B6B5AA1FB8D3}" srcOrd="5" destOrd="0" presId="urn:microsoft.com/office/officeart/2005/8/layout/default"/>
    <dgm:cxn modelId="{C00CCFAE-0306-450B-9C8E-D5A0D5F6CDCF}" type="presParOf" srcId="{5A889CC5-14A3-4E0A-9992-983991AB628C}" destId="{63530FF6-207D-40B3-92C2-B840387D171B}" srcOrd="6" destOrd="0" presId="urn:microsoft.com/office/officeart/2005/8/layout/default"/>
    <dgm:cxn modelId="{A042BAE2-E458-4EE2-8FB6-01309CF7D24D}" type="presParOf" srcId="{5A889CC5-14A3-4E0A-9992-983991AB628C}" destId="{39116CA8-CF04-4851-862B-D4AD645403BA}" srcOrd="7" destOrd="0" presId="urn:microsoft.com/office/officeart/2005/8/layout/default"/>
    <dgm:cxn modelId="{48FA3C4F-4B7A-44DE-8EE3-1011EDD25349}" type="presParOf" srcId="{5A889CC5-14A3-4E0A-9992-983991AB628C}" destId="{D70084F2-454A-40A2-93A7-6D9AFC52460E}" srcOrd="8" destOrd="0" presId="urn:microsoft.com/office/officeart/2005/8/layout/default"/>
    <dgm:cxn modelId="{1CD58857-2522-4C0A-9EDB-10086C7BB2E1}" type="presParOf" srcId="{5A889CC5-14A3-4E0A-9992-983991AB628C}" destId="{E43C805A-A034-4409-9379-568E0A0CFA74}" srcOrd="9" destOrd="0" presId="urn:microsoft.com/office/officeart/2005/8/layout/default"/>
    <dgm:cxn modelId="{5630FFE5-D9FC-4F9A-94AB-5D80AE59BF93}" type="presParOf" srcId="{5A889CC5-14A3-4E0A-9992-983991AB628C}" destId="{1A688F2D-E7FC-4295-BB88-B545B127BF1A}" srcOrd="10" destOrd="0" presId="urn:microsoft.com/office/officeart/2005/8/layout/default"/>
    <dgm:cxn modelId="{B938C5E9-9F89-4E5F-A39B-4EAF659B6D57}" type="presParOf" srcId="{5A889CC5-14A3-4E0A-9992-983991AB628C}" destId="{AFAD0631-6DDD-4099-BA79-D92F4647EDCC}" srcOrd="11" destOrd="0" presId="urn:microsoft.com/office/officeart/2005/8/layout/default"/>
    <dgm:cxn modelId="{8BEB439A-3F2F-42ED-90F3-B1E26278A0B5}" type="presParOf" srcId="{5A889CC5-14A3-4E0A-9992-983991AB628C}" destId="{717A9706-A1DF-4724-AACC-01428BC5AB0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A811C-7644-4607-BA01-D9DC8792DBB4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551C3A1-2A6C-4655-A37B-1A4531AA4BCD}">
      <dgm:prSet/>
      <dgm:spPr/>
      <dgm:t>
        <a:bodyPr/>
        <a:lstStyle/>
        <a:p>
          <a:pPr rtl="0"/>
          <a:r>
            <a:rPr lang="en-US" dirty="0" smtClean="0"/>
            <a:t>Traditionally ethanol was produced from anaerobic fermentation of sugarcane by yeast</a:t>
          </a:r>
          <a:endParaRPr lang="en-US" dirty="0"/>
        </a:p>
      </dgm:t>
    </dgm:pt>
    <dgm:pt modelId="{A6F4927A-B296-4BF8-9055-36B7C0C2A2EC}" type="parTrans" cxnId="{839F2F17-AC27-4A02-918F-0C79CEB7F62B}">
      <dgm:prSet/>
      <dgm:spPr/>
      <dgm:t>
        <a:bodyPr/>
        <a:lstStyle/>
        <a:p>
          <a:endParaRPr lang="en-US"/>
        </a:p>
      </dgm:t>
    </dgm:pt>
    <dgm:pt modelId="{B596326F-AB23-4FEF-A191-BD1119D340FF}" type="sibTrans" cxnId="{839F2F17-AC27-4A02-918F-0C79CEB7F62B}">
      <dgm:prSet/>
      <dgm:spPr/>
      <dgm:t>
        <a:bodyPr/>
        <a:lstStyle/>
        <a:p>
          <a:endParaRPr lang="en-US"/>
        </a:p>
      </dgm:t>
    </dgm:pt>
    <dgm:pt modelId="{8545B63A-5B8E-4E1E-9B8A-B3F5608A8364}">
      <dgm:prSet/>
      <dgm:spPr/>
      <dgm:t>
        <a:bodyPr/>
        <a:lstStyle/>
        <a:p>
          <a:pPr rtl="0"/>
          <a:r>
            <a:rPr lang="en-US" dirty="0" smtClean="0"/>
            <a:t>Various </a:t>
          </a:r>
          <a:r>
            <a:rPr lang="en-US" dirty="0" err="1" smtClean="0"/>
            <a:t>ethanologenic</a:t>
          </a:r>
          <a:r>
            <a:rPr lang="en-US" dirty="0" smtClean="0"/>
            <a:t> microbes </a:t>
          </a:r>
          <a:r>
            <a:rPr lang="en-IN" i="1" dirty="0" err="1" smtClean="0"/>
            <a:t>Saccharomyces</a:t>
          </a:r>
          <a:r>
            <a:rPr lang="en-IN" i="1" dirty="0" smtClean="0"/>
            <a:t> </a:t>
          </a:r>
          <a:r>
            <a:rPr lang="en-IN" i="1" dirty="0" err="1" smtClean="0"/>
            <a:t>cerevisiae</a:t>
          </a:r>
          <a:r>
            <a:rPr lang="en-IN" i="1" dirty="0" smtClean="0"/>
            <a:t>, </a:t>
          </a:r>
          <a:r>
            <a:rPr lang="en-IN" i="1" dirty="0" err="1" smtClean="0"/>
            <a:t>Zymomonas</a:t>
          </a:r>
          <a:r>
            <a:rPr lang="en-IN" i="1" dirty="0" smtClean="0"/>
            <a:t> </a:t>
          </a:r>
          <a:r>
            <a:rPr lang="en-IN" i="1" dirty="0" err="1" smtClean="0"/>
            <a:t>mobilis</a:t>
          </a:r>
          <a:r>
            <a:rPr lang="en-IN" i="1" dirty="0" smtClean="0"/>
            <a:t> </a:t>
          </a:r>
          <a:r>
            <a:rPr lang="en-IN" i="0" dirty="0" smtClean="0"/>
            <a:t>are known</a:t>
          </a:r>
          <a:endParaRPr lang="en-IN" i="1" dirty="0"/>
        </a:p>
      </dgm:t>
    </dgm:pt>
    <dgm:pt modelId="{8E08BBC9-2330-4963-AC0F-A0B0786F096A}" type="parTrans" cxnId="{33EC7298-A93A-406C-BF1B-4052E25E01D9}">
      <dgm:prSet/>
      <dgm:spPr/>
      <dgm:t>
        <a:bodyPr/>
        <a:lstStyle/>
        <a:p>
          <a:endParaRPr lang="en-US"/>
        </a:p>
      </dgm:t>
    </dgm:pt>
    <dgm:pt modelId="{D70FA198-86C0-4354-A146-0663E4C70BB7}" type="sibTrans" cxnId="{33EC7298-A93A-406C-BF1B-4052E25E01D9}">
      <dgm:prSet/>
      <dgm:spPr/>
      <dgm:t>
        <a:bodyPr/>
        <a:lstStyle/>
        <a:p>
          <a:endParaRPr lang="en-US"/>
        </a:p>
      </dgm:t>
    </dgm:pt>
    <dgm:pt modelId="{F47E87EC-3B12-47DB-97C5-8EA513C1F48F}">
      <dgm:prSet/>
      <dgm:spPr/>
      <dgm:t>
        <a:bodyPr/>
        <a:lstStyle/>
        <a:p>
          <a:pPr rtl="0"/>
          <a:r>
            <a:rPr lang="en-US" dirty="0" smtClean="0"/>
            <a:t>However none of the above can </a:t>
          </a:r>
          <a:r>
            <a:rPr lang="en-US" dirty="0" err="1" smtClean="0"/>
            <a:t>utilise</a:t>
          </a:r>
          <a:r>
            <a:rPr lang="en-US" dirty="0" smtClean="0"/>
            <a:t> pentose sugars (major component of </a:t>
          </a:r>
          <a:r>
            <a:rPr lang="en-US" dirty="0" err="1" smtClean="0"/>
            <a:t>lignocellulose</a:t>
          </a:r>
          <a:r>
            <a:rPr lang="en-US" dirty="0" smtClean="0"/>
            <a:t> biomass) for their growth or fermentation</a:t>
          </a:r>
          <a:endParaRPr lang="en-US" i="1" dirty="0"/>
        </a:p>
      </dgm:t>
    </dgm:pt>
    <dgm:pt modelId="{2DD0D367-FE4F-4861-B1A7-994F691EDE32}" type="parTrans" cxnId="{1EBF4CEF-2317-44E6-8331-C49AE93106A9}">
      <dgm:prSet/>
      <dgm:spPr/>
      <dgm:t>
        <a:bodyPr/>
        <a:lstStyle/>
        <a:p>
          <a:endParaRPr lang="en-US"/>
        </a:p>
      </dgm:t>
    </dgm:pt>
    <dgm:pt modelId="{794FBAEF-A039-45D3-998E-FE883CEF53BB}" type="sibTrans" cxnId="{1EBF4CEF-2317-44E6-8331-C49AE93106A9}">
      <dgm:prSet/>
      <dgm:spPr/>
      <dgm:t>
        <a:bodyPr/>
        <a:lstStyle/>
        <a:p>
          <a:endParaRPr lang="en-US"/>
        </a:p>
      </dgm:t>
    </dgm:pt>
    <dgm:pt modelId="{AD5F188C-FBAE-418B-97C3-4F7D44153B32}">
      <dgm:prSet/>
      <dgm:spPr/>
      <dgm:t>
        <a:bodyPr/>
        <a:lstStyle/>
        <a:p>
          <a:pPr rtl="0"/>
          <a:r>
            <a:rPr lang="en-US" dirty="0" smtClean="0"/>
            <a:t>One of the strategy was to express</a:t>
          </a:r>
          <a:r>
            <a:rPr lang="en-US" i="1" dirty="0" smtClean="0"/>
            <a:t> </a:t>
          </a:r>
          <a:r>
            <a:rPr lang="en-US" dirty="0" smtClean="0"/>
            <a:t>the key enzymes, of the above microbes, like Pyruvate decarboxylase &amp; Alcohol </a:t>
          </a:r>
          <a:r>
            <a:rPr lang="en-US" dirty="0" err="1" smtClean="0"/>
            <a:t>dehydrogenase</a:t>
          </a:r>
          <a:r>
            <a:rPr lang="en-US" dirty="0" smtClean="0"/>
            <a:t> in </a:t>
          </a:r>
          <a:r>
            <a:rPr lang="en-US" i="1" dirty="0" err="1" smtClean="0"/>
            <a:t>E.coli</a:t>
          </a:r>
          <a:endParaRPr lang="en-US" dirty="0"/>
        </a:p>
      </dgm:t>
    </dgm:pt>
    <dgm:pt modelId="{AEA5EB35-562D-40DB-8A45-FE7CDEF43BDD}" type="parTrans" cxnId="{6991DF73-E755-472A-8492-9F8747B8DEB9}">
      <dgm:prSet/>
      <dgm:spPr/>
      <dgm:t>
        <a:bodyPr/>
        <a:lstStyle/>
        <a:p>
          <a:endParaRPr lang="en-US"/>
        </a:p>
      </dgm:t>
    </dgm:pt>
    <dgm:pt modelId="{08CAF2DA-B40C-4274-90DC-E2679BAE7C36}" type="sibTrans" cxnId="{6991DF73-E755-472A-8492-9F8747B8DEB9}">
      <dgm:prSet/>
      <dgm:spPr/>
      <dgm:t>
        <a:bodyPr/>
        <a:lstStyle/>
        <a:p>
          <a:endParaRPr lang="en-US"/>
        </a:p>
      </dgm:t>
    </dgm:pt>
    <dgm:pt modelId="{CE8BE203-6275-43FD-BA0B-80F2CC276B95}">
      <dgm:prSet/>
      <dgm:spPr/>
      <dgm:t>
        <a:bodyPr/>
        <a:lstStyle/>
        <a:p>
          <a:pPr rtl="0"/>
          <a:r>
            <a:rPr lang="en-US" dirty="0" smtClean="0"/>
            <a:t>But introduction of foreign genes requires the containment of the biocatalysts during large fermentation and also gives stress to the organism.</a:t>
          </a:r>
          <a:endParaRPr lang="en-US" dirty="0"/>
        </a:p>
      </dgm:t>
    </dgm:pt>
    <dgm:pt modelId="{848F1492-87B9-4CFD-8A54-CAA0CC48BC45}" type="parTrans" cxnId="{579E33CB-8B02-4FA1-9B22-DF18258DD23F}">
      <dgm:prSet/>
      <dgm:spPr/>
      <dgm:t>
        <a:bodyPr/>
        <a:lstStyle/>
        <a:p>
          <a:endParaRPr lang="en-US"/>
        </a:p>
      </dgm:t>
    </dgm:pt>
    <dgm:pt modelId="{075D1D7A-D73D-434B-81B5-29AF6381DF95}" type="sibTrans" cxnId="{579E33CB-8B02-4FA1-9B22-DF18258DD23F}">
      <dgm:prSet/>
      <dgm:spPr/>
      <dgm:t>
        <a:bodyPr/>
        <a:lstStyle/>
        <a:p>
          <a:endParaRPr lang="en-US"/>
        </a:p>
      </dgm:t>
    </dgm:pt>
    <dgm:pt modelId="{E65623FE-4741-4FF9-991E-A78CC0AA24E8}">
      <dgm:prSet/>
      <dgm:spPr/>
      <dgm:t>
        <a:bodyPr/>
        <a:lstStyle/>
        <a:p>
          <a:pPr rtl="0"/>
          <a:r>
            <a:rPr lang="en-US" i="1" dirty="0" smtClean="0"/>
            <a:t>E. coli </a:t>
          </a:r>
          <a:r>
            <a:rPr lang="en-US" dirty="0" smtClean="0"/>
            <a:t>has an inherent ability to produce ethanol from both </a:t>
          </a:r>
          <a:r>
            <a:rPr lang="en-US" dirty="0" err="1" smtClean="0"/>
            <a:t>hexose</a:t>
          </a:r>
          <a:r>
            <a:rPr lang="en-US" dirty="0" smtClean="0"/>
            <a:t> and pentose..Thus, manipulating its own native pathway for higher ethanol can be worth trying.</a:t>
          </a:r>
          <a:endParaRPr lang="en-US" dirty="0"/>
        </a:p>
      </dgm:t>
    </dgm:pt>
    <dgm:pt modelId="{EEF31D4A-3ED7-45D8-AFE6-6740667D4356}" type="sibTrans" cxnId="{6CE7585F-D1C6-4D6F-83A4-D6F203C64033}">
      <dgm:prSet/>
      <dgm:spPr/>
      <dgm:t>
        <a:bodyPr/>
        <a:lstStyle/>
        <a:p>
          <a:endParaRPr lang="en-US"/>
        </a:p>
      </dgm:t>
    </dgm:pt>
    <dgm:pt modelId="{414E8E7C-9841-447C-98A8-A0C73F31B404}" type="parTrans" cxnId="{6CE7585F-D1C6-4D6F-83A4-D6F203C64033}">
      <dgm:prSet/>
      <dgm:spPr/>
      <dgm:t>
        <a:bodyPr/>
        <a:lstStyle/>
        <a:p>
          <a:endParaRPr lang="en-US"/>
        </a:p>
      </dgm:t>
    </dgm:pt>
    <dgm:pt modelId="{6A7314A7-0E71-4277-BDE0-22C27A2337BB}">
      <dgm:prSet/>
      <dgm:spPr/>
      <dgm:t>
        <a:bodyPr/>
        <a:lstStyle/>
        <a:p>
          <a:pPr rtl="0"/>
          <a:r>
            <a:rPr lang="en-US" i="1" dirty="0" smtClean="0"/>
            <a:t>E. coli </a:t>
          </a:r>
          <a:r>
            <a:rPr lang="en-US" i="0" dirty="0" smtClean="0"/>
            <a:t>is one such organism that can </a:t>
          </a:r>
          <a:r>
            <a:rPr lang="en-US" i="0" dirty="0" err="1" smtClean="0"/>
            <a:t>metabolise</a:t>
          </a:r>
          <a:r>
            <a:rPr lang="en-US" i="0" dirty="0" smtClean="0"/>
            <a:t> both </a:t>
          </a:r>
          <a:r>
            <a:rPr lang="en-US" i="0" dirty="0" err="1" smtClean="0"/>
            <a:t>hexose</a:t>
          </a:r>
          <a:r>
            <a:rPr lang="en-US" i="0" dirty="0" smtClean="0"/>
            <a:t> &amp; pentose sugars </a:t>
          </a:r>
          <a:r>
            <a:rPr lang="en-US" dirty="0" smtClean="0"/>
            <a:t>   </a:t>
          </a:r>
          <a:endParaRPr lang="en-US" dirty="0"/>
        </a:p>
      </dgm:t>
    </dgm:pt>
    <dgm:pt modelId="{8A3480C0-1ABE-476D-9E4E-541CE1D37FB5}" type="parTrans" cxnId="{68246185-037C-4CCB-9F83-8DEF3FE10FF6}">
      <dgm:prSet/>
      <dgm:spPr/>
      <dgm:t>
        <a:bodyPr/>
        <a:lstStyle/>
        <a:p>
          <a:endParaRPr lang="en-US"/>
        </a:p>
      </dgm:t>
    </dgm:pt>
    <dgm:pt modelId="{B6BE0146-B3C3-487A-BEF9-51BD5C964C1D}" type="sibTrans" cxnId="{68246185-037C-4CCB-9F83-8DEF3FE10FF6}">
      <dgm:prSet/>
      <dgm:spPr/>
      <dgm:t>
        <a:bodyPr/>
        <a:lstStyle/>
        <a:p>
          <a:endParaRPr lang="en-US"/>
        </a:p>
      </dgm:t>
    </dgm:pt>
    <dgm:pt modelId="{FC93F48C-DFEE-41E0-90D0-260039A5A22E}" type="pres">
      <dgm:prSet presAssocID="{4E1A811C-7644-4607-BA01-D9DC8792DB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3920D1-CF6B-41C1-BAF2-D13417D3E13E}" type="pres">
      <dgm:prSet presAssocID="{F551C3A1-2A6C-4655-A37B-1A4531AA4BC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B106B-1D4D-4F54-8A74-0F51C0C1C53A}" type="pres">
      <dgm:prSet presAssocID="{B596326F-AB23-4FEF-A191-BD1119D340FF}" presName="spacer" presStyleCnt="0"/>
      <dgm:spPr/>
      <dgm:t>
        <a:bodyPr/>
        <a:lstStyle/>
        <a:p>
          <a:endParaRPr lang="en-US"/>
        </a:p>
      </dgm:t>
    </dgm:pt>
    <dgm:pt modelId="{369F4E59-0B2B-461F-9277-39CC69FB3C6D}" type="pres">
      <dgm:prSet presAssocID="{8545B63A-5B8E-4E1E-9B8A-B3F5608A836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6DEDB-0A1F-4868-BB58-AB1CA58CB32D}" type="pres">
      <dgm:prSet presAssocID="{D70FA198-86C0-4354-A146-0663E4C70BB7}" presName="spacer" presStyleCnt="0"/>
      <dgm:spPr/>
      <dgm:t>
        <a:bodyPr/>
        <a:lstStyle/>
        <a:p>
          <a:endParaRPr lang="en-US"/>
        </a:p>
      </dgm:t>
    </dgm:pt>
    <dgm:pt modelId="{B17EFB0C-067E-4D11-B09A-5F68991FA214}" type="pres">
      <dgm:prSet presAssocID="{F47E87EC-3B12-47DB-97C5-8EA513C1F48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00F3C-900A-443F-AAA0-4A41D99DF252}" type="pres">
      <dgm:prSet presAssocID="{794FBAEF-A039-45D3-998E-FE883CEF53BB}" presName="spacer" presStyleCnt="0"/>
      <dgm:spPr/>
      <dgm:t>
        <a:bodyPr/>
        <a:lstStyle/>
        <a:p>
          <a:endParaRPr lang="en-US"/>
        </a:p>
      </dgm:t>
    </dgm:pt>
    <dgm:pt modelId="{7C264D9D-A028-4F11-A3F0-2770D9E326EF}" type="pres">
      <dgm:prSet presAssocID="{6A7314A7-0E71-4277-BDE0-22C27A2337B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FCB3A-E00B-4311-80C0-8986A7440BF2}" type="pres">
      <dgm:prSet presAssocID="{B6BE0146-B3C3-487A-BEF9-51BD5C964C1D}" presName="spacer" presStyleCnt="0"/>
      <dgm:spPr/>
      <dgm:t>
        <a:bodyPr/>
        <a:lstStyle/>
        <a:p>
          <a:endParaRPr lang="en-US"/>
        </a:p>
      </dgm:t>
    </dgm:pt>
    <dgm:pt modelId="{41621633-7474-415F-A000-A65D9133BBDA}" type="pres">
      <dgm:prSet presAssocID="{AD5F188C-FBAE-418B-97C3-4F7D44153B3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46B22-E786-42ED-B991-B14F7B9D32BF}" type="pres">
      <dgm:prSet presAssocID="{08CAF2DA-B40C-4274-90DC-E2679BAE7C36}" presName="spacer" presStyleCnt="0"/>
      <dgm:spPr/>
      <dgm:t>
        <a:bodyPr/>
        <a:lstStyle/>
        <a:p>
          <a:endParaRPr lang="en-US"/>
        </a:p>
      </dgm:t>
    </dgm:pt>
    <dgm:pt modelId="{1AC01373-6BF5-4281-B5AA-0946719B825C}" type="pres">
      <dgm:prSet presAssocID="{CE8BE203-6275-43FD-BA0B-80F2CC276B9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9022D-4E6E-43A2-A02D-BF0EADBD00D5}" type="pres">
      <dgm:prSet presAssocID="{075D1D7A-D73D-434B-81B5-29AF6381DF95}" presName="spacer" presStyleCnt="0"/>
      <dgm:spPr/>
      <dgm:t>
        <a:bodyPr/>
        <a:lstStyle/>
        <a:p>
          <a:endParaRPr lang="en-US"/>
        </a:p>
      </dgm:t>
    </dgm:pt>
    <dgm:pt modelId="{DAE4BDA8-18FF-4361-BB2C-BA69EB207C9B}" type="pres">
      <dgm:prSet presAssocID="{E65623FE-4741-4FF9-991E-A78CC0AA24E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6C3FA-F157-4050-9880-5866349966A9}" type="presOf" srcId="{8545B63A-5B8E-4E1E-9B8A-B3F5608A8364}" destId="{369F4E59-0B2B-461F-9277-39CC69FB3C6D}" srcOrd="0" destOrd="0" presId="urn:microsoft.com/office/officeart/2005/8/layout/vList2"/>
    <dgm:cxn modelId="{33EC7298-A93A-406C-BF1B-4052E25E01D9}" srcId="{4E1A811C-7644-4607-BA01-D9DC8792DBB4}" destId="{8545B63A-5B8E-4E1E-9B8A-B3F5608A8364}" srcOrd="1" destOrd="0" parTransId="{8E08BBC9-2330-4963-AC0F-A0B0786F096A}" sibTransId="{D70FA198-86C0-4354-A146-0663E4C70BB7}"/>
    <dgm:cxn modelId="{BF343007-4A58-47BE-BBCD-6DC65ED5249D}" type="presOf" srcId="{6A7314A7-0E71-4277-BDE0-22C27A2337BB}" destId="{7C264D9D-A028-4F11-A3F0-2770D9E326EF}" srcOrd="0" destOrd="0" presId="urn:microsoft.com/office/officeart/2005/8/layout/vList2"/>
    <dgm:cxn modelId="{5397F669-E1A6-4CC6-A8B4-92F402573385}" type="presOf" srcId="{CE8BE203-6275-43FD-BA0B-80F2CC276B95}" destId="{1AC01373-6BF5-4281-B5AA-0946719B825C}" srcOrd="0" destOrd="0" presId="urn:microsoft.com/office/officeart/2005/8/layout/vList2"/>
    <dgm:cxn modelId="{68246185-037C-4CCB-9F83-8DEF3FE10FF6}" srcId="{4E1A811C-7644-4607-BA01-D9DC8792DBB4}" destId="{6A7314A7-0E71-4277-BDE0-22C27A2337BB}" srcOrd="3" destOrd="0" parTransId="{8A3480C0-1ABE-476D-9E4E-541CE1D37FB5}" sibTransId="{B6BE0146-B3C3-487A-BEF9-51BD5C964C1D}"/>
    <dgm:cxn modelId="{6CE7585F-D1C6-4D6F-83A4-D6F203C64033}" srcId="{4E1A811C-7644-4607-BA01-D9DC8792DBB4}" destId="{E65623FE-4741-4FF9-991E-A78CC0AA24E8}" srcOrd="6" destOrd="0" parTransId="{414E8E7C-9841-447C-98A8-A0C73F31B404}" sibTransId="{EEF31D4A-3ED7-45D8-AFE6-6740667D4356}"/>
    <dgm:cxn modelId="{B1379F3A-EBB5-4937-B500-665361227514}" type="presOf" srcId="{F551C3A1-2A6C-4655-A37B-1A4531AA4BCD}" destId="{A03920D1-CF6B-41C1-BAF2-D13417D3E13E}" srcOrd="0" destOrd="0" presId="urn:microsoft.com/office/officeart/2005/8/layout/vList2"/>
    <dgm:cxn modelId="{D41EAA80-F4F0-4F90-9981-E03FEC0221A1}" type="presOf" srcId="{AD5F188C-FBAE-418B-97C3-4F7D44153B32}" destId="{41621633-7474-415F-A000-A65D9133BBDA}" srcOrd="0" destOrd="0" presId="urn:microsoft.com/office/officeart/2005/8/layout/vList2"/>
    <dgm:cxn modelId="{BE7855D0-0EBC-4130-BE6B-6FCA6125A913}" type="presOf" srcId="{F47E87EC-3B12-47DB-97C5-8EA513C1F48F}" destId="{B17EFB0C-067E-4D11-B09A-5F68991FA214}" srcOrd="0" destOrd="0" presId="urn:microsoft.com/office/officeart/2005/8/layout/vList2"/>
    <dgm:cxn modelId="{CD37ECA1-551C-4D49-A643-52CE25D4798D}" type="presOf" srcId="{4E1A811C-7644-4607-BA01-D9DC8792DBB4}" destId="{FC93F48C-DFEE-41E0-90D0-260039A5A22E}" srcOrd="0" destOrd="0" presId="urn:microsoft.com/office/officeart/2005/8/layout/vList2"/>
    <dgm:cxn modelId="{2C8E3B9B-11CC-4B41-A055-54E32B5A6FDE}" type="presOf" srcId="{E65623FE-4741-4FF9-991E-A78CC0AA24E8}" destId="{DAE4BDA8-18FF-4361-BB2C-BA69EB207C9B}" srcOrd="0" destOrd="0" presId="urn:microsoft.com/office/officeart/2005/8/layout/vList2"/>
    <dgm:cxn modelId="{579E33CB-8B02-4FA1-9B22-DF18258DD23F}" srcId="{4E1A811C-7644-4607-BA01-D9DC8792DBB4}" destId="{CE8BE203-6275-43FD-BA0B-80F2CC276B95}" srcOrd="5" destOrd="0" parTransId="{848F1492-87B9-4CFD-8A54-CAA0CC48BC45}" sibTransId="{075D1D7A-D73D-434B-81B5-29AF6381DF95}"/>
    <dgm:cxn modelId="{6991DF73-E755-472A-8492-9F8747B8DEB9}" srcId="{4E1A811C-7644-4607-BA01-D9DC8792DBB4}" destId="{AD5F188C-FBAE-418B-97C3-4F7D44153B32}" srcOrd="4" destOrd="0" parTransId="{AEA5EB35-562D-40DB-8A45-FE7CDEF43BDD}" sibTransId="{08CAF2DA-B40C-4274-90DC-E2679BAE7C36}"/>
    <dgm:cxn modelId="{1EBF4CEF-2317-44E6-8331-C49AE93106A9}" srcId="{4E1A811C-7644-4607-BA01-D9DC8792DBB4}" destId="{F47E87EC-3B12-47DB-97C5-8EA513C1F48F}" srcOrd="2" destOrd="0" parTransId="{2DD0D367-FE4F-4861-B1A7-994F691EDE32}" sibTransId="{794FBAEF-A039-45D3-998E-FE883CEF53BB}"/>
    <dgm:cxn modelId="{839F2F17-AC27-4A02-918F-0C79CEB7F62B}" srcId="{4E1A811C-7644-4607-BA01-D9DC8792DBB4}" destId="{F551C3A1-2A6C-4655-A37B-1A4531AA4BCD}" srcOrd="0" destOrd="0" parTransId="{A6F4927A-B296-4BF8-9055-36B7C0C2A2EC}" sibTransId="{B596326F-AB23-4FEF-A191-BD1119D340FF}"/>
    <dgm:cxn modelId="{2AC8D3C0-E1C5-47B9-BFB6-8F6DC8288CA7}" type="presParOf" srcId="{FC93F48C-DFEE-41E0-90D0-260039A5A22E}" destId="{A03920D1-CF6B-41C1-BAF2-D13417D3E13E}" srcOrd="0" destOrd="0" presId="urn:microsoft.com/office/officeart/2005/8/layout/vList2"/>
    <dgm:cxn modelId="{984DF1EA-5966-428E-9016-022033C63C8D}" type="presParOf" srcId="{FC93F48C-DFEE-41E0-90D0-260039A5A22E}" destId="{E1DB106B-1D4D-4F54-8A74-0F51C0C1C53A}" srcOrd="1" destOrd="0" presId="urn:microsoft.com/office/officeart/2005/8/layout/vList2"/>
    <dgm:cxn modelId="{7853332F-C1E8-4481-83E0-B2719C310505}" type="presParOf" srcId="{FC93F48C-DFEE-41E0-90D0-260039A5A22E}" destId="{369F4E59-0B2B-461F-9277-39CC69FB3C6D}" srcOrd="2" destOrd="0" presId="urn:microsoft.com/office/officeart/2005/8/layout/vList2"/>
    <dgm:cxn modelId="{B30B4F0B-43DE-43B2-A9A5-18D9CC93D9D5}" type="presParOf" srcId="{FC93F48C-DFEE-41E0-90D0-260039A5A22E}" destId="{E0F6DEDB-0A1F-4868-BB58-AB1CA58CB32D}" srcOrd="3" destOrd="0" presId="urn:microsoft.com/office/officeart/2005/8/layout/vList2"/>
    <dgm:cxn modelId="{D5553769-6908-4DC2-90C1-2BEAD05E7FF8}" type="presParOf" srcId="{FC93F48C-DFEE-41E0-90D0-260039A5A22E}" destId="{B17EFB0C-067E-4D11-B09A-5F68991FA214}" srcOrd="4" destOrd="0" presId="urn:microsoft.com/office/officeart/2005/8/layout/vList2"/>
    <dgm:cxn modelId="{1B5F4867-56AE-4F2B-8171-29D887344C00}" type="presParOf" srcId="{FC93F48C-DFEE-41E0-90D0-260039A5A22E}" destId="{81B00F3C-900A-443F-AAA0-4A41D99DF252}" srcOrd="5" destOrd="0" presId="urn:microsoft.com/office/officeart/2005/8/layout/vList2"/>
    <dgm:cxn modelId="{988DBA49-6322-4B81-BA71-3EE17576319B}" type="presParOf" srcId="{FC93F48C-DFEE-41E0-90D0-260039A5A22E}" destId="{7C264D9D-A028-4F11-A3F0-2770D9E326EF}" srcOrd="6" destOrd="0" presId="urn:microsoft.com/office/officeart/2005/8/layout/vList2"/>
    <dgm:cxn modelId="{6D31EC4D-EC8F-4FBB-99F8-497BCEB42698}" type="presParOf" srcId="{FC93F48C-DFEE-41E0-90D0-260039A5A22E}" destId="{312FCB3A-E00B-4311-80C0-8986A7440BF2}" srcOrd="7" destOrd="0" presId="urn:microsoft.com/office/officeart/2005/8/layout/vList2"/>
    <dgm:cxn modelId="{4164B400-E671-4D13-9B41-10C9F88DD545}" type="presParOf" srcId="{FC93F48C-DFEE-41E0-90D0-260039A5A22E}" destId="{41621633-7474-415F-A000-A65D9133BBDA}" srcOrd="8" destOrd="0" presId="urn:microsoft.com/office/officeart/2005/8/layout/vList2"/>
    <dgm:cxn modelId="{BB865DAC-9F4A-4CBF-8784-45F162711276}" type="presParOf" srcId="{FC93F48C-DFEE-41E0-90D0-260039A5A22E}" destId="{6CB46B22-E786-42ED-B991-B14F7B9D32BF}" srcOrd="9" destOrd="0" presId="urn:microsoft.com/office/officeart/2005/8/layout/vList2"/>
    <dgm:cxn modelId="{5063B477-B411-41D5-A847-F5A769F9DD0F}" type="presParOf" srcId="{FC93F48C-DFEE-41E0-90D0-260039A5A22E}" destId="{1AC01373-6BF5-4281-B5AA-0946719B825C}" srcOrd="10" destOrd="0" presId="urn:microsoft.com/office/officeart/2005/8/layout/vList2"/>
    <dgm:cxn modelId="{400DECDC-9010-4F58-B5B5-31B7946A42C4}" type="presParOf" srcId="{FC93F48C-DFEE-41E0-90D0-260039A5A22E}" destId="{F399022D-4E6E-43A2-A02D-BF0EADBD00D5}" srcOrd="11" destOrd="0" presId="urn:microsoft.com/office/officeart/2005/8/layout/vList2"/>
    <dgm:cxn modelId="{4E51BB27-1AF9-455A-ADF1-7B240891FD3F}" type="presParOf" srcId="{FC93F48C-DFEE-41E0-90D0-260039A5A22E}" destId="{DAE4BDA8-18FF-4361-BB2C-BA69EB207C9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78067-1294-419F-8FB4-2751E7D1D366}" type="doc">
      <dgm:prSet loTypeId="urn:microsoft.com/office/officeart/2005/8/layout/chevron2" loCatId="process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24C454A-2B65-407D-9376-E8B89BD523C2}">
      <dgm:prSet/>
      <dgm:spPr/>
      <dgm:t>
        <a:bodyPr/>
        <a:lstStyle/>
        <a:p>
          <a:pPr rtl="0"/>
          <a:endParaRPr lang="en-US" dirty="0"/>
        </a:p>
      </dgm:t>
    </dgm:pt>
    <dgm:pt modelId="{B3D862D6-633A-4207-859D-9CD04FF2593F}" type="parTrans" cxnId="{E397F1D4-D184-4198-BE8D-AF521B854436}">
      <dgm:prSet/>
      <dgm:spPr/>
      <dgm:t>
        <a:bodyPr/>
        <a:lstStyle/>
        <a:p>
          <a:endParaRPr lang="en-US"/>
        </a:p>
      </dgm:t>
    </dgm:pt>
    <dgm:pt modelId="{763AC8BF-AAF1-49DB-B02C-4B77A838DFA2}" type="sibTrans" cxnId="{E397F1D4-D184-4198-BE8D-AF521B854436}">
      <dgm:prSet/>
      <dgm:spPr/>
      <dgm:t>
        <a:bodyPr/>
        <a:lstStyle/>
        <a:p>
          <a:endParaRPr lang="en-US"/>
        </a:p>
      </dgm:t>
    </dgm:pt>
    <dgm:pt modelId="{EAE23A28-C7E7-4854-959D-A87E59FC16AD}">
      <dgm:prSet/>
      <dgm:spPr/>
      <dgm:t>
        <a:bodyPr/>
        <a:lstStyle/>
        <a:p>
          <a:pPr rtl="0"/>
          <a:endParaRPr lang="en-US" dirty="0"/>
        </a:p>
      </dgm:t>
    </dgm:pt>
    <dgm:pt modelId="{A9E87B05-A2A4-4716-88D9-28259121559C}" type="parTrans" cxnId="{05477ABC-8AE6-4F96-9D2F-1A4295BFB72C}">
      <dgm:prSet/>
      <dgm:spPr/>
      <dgm:t>
        <a:bodyPr/>
        <a:lstStyle/>
        <a:p>
          <a:endParaRPr lang="en-US"/>
        </a:p>
      </dgm:t>
    </dgm:pt>
    <dgm:pt modelId="{C5C61E04-5914-4A76-9887-295C3F4550E3}" type="sibTrans" cxnId="{05477ABC-8AE6-4F96-9D2F-1A4295BFB72C}">
      <dgm:prSet/>
      <dgm:spPr/>
      <dgm:t>
        <a:bodyPr/>
        <a:lstStyle/>
        <a:p>
          <a:endParaRPr lang="en-US"/>
        </a:p>
      </dgm:t>
    </dgm:pt>
    <dgm:pt modelId="{58A8FC17-C63F-4310-A4BE-5CF92DD2E8B8}">
      <dgm:prSet/>
      <dgm:spPr/>
      <dgm:t>
        <a:bodyPr/>
        <a:lstStyle/>
        <a:p>
          <a:pPr rtl="0"/>
          <a:endParaRPr lang="en-US" dirty="0"/>
        </a:p>
      </dgm:t>
    </dgm:pt>
    <dgm:pt modelId="{5311637B-5906-4F57-B311-8281A9DF635B}" type="sibTrans" cxnId="{8715BFB2-04CA-4A56-973D-340AF9E704ED}">
      <dgm:prSet/>
      <dgm:spPr/>
      <dgm:t>
        <a:bodyPr/>
        <a:lstStyle/>
        <a:p>
          <a:endParaRPr lang="en-US"/>
        </a:p>
      </dgm:t>
    </dgm:pt>
    <dgm:pt modelId="{3123C660-A723-4F86-BF95-26C71FBD6C25}" type="parTrans" cxnId="{8715BFB2-04CA-4A56-973D-340AF9E704ED}">
      <dgm:prSet/>
      <dgm:spPr/>
      <dgm:t>
        <a:bodyPr/>
        <a:lstStyle/>
        <a:p>
          <a:endParaRPr lang="en-US"/>
        </a:p>
      </dgm:t>
    </dgm:pt>
    <dgm:pt modelId="{8185B2EA-96C2-4357-86CC-DD461BF6D5B3}">
      <dgm:prSet/>
      <dgm:spPr/>
      <dgm:t>
        <a:bodyPr/>
        <a:lstStyle/>
        <a:p>
          <a:pPr rtl="0"/>
          <a:r>
            <a:rPr lang="en-US" dirty="0" smtClean="0"/>
            <a:t>To replace the promoter of </a:t>
          </a:r>
          <a:r>
            <a:rPr lang="en-US" dirty="0" err="1" smtClean="0"/>
            <a:t>pyruvate</a:t>
          </a:r>
          <a:r>
            <a:rPr lang="en-US" dirty="0" smtClean="0"/>
            <a:t> </a:t>
          </a:r>
          <a:r>
            <a:rPr lang="en-US" dirty="0" err="1" smtClean="0"/>
            <a:t>dehydrogenase</a:t>
          </a:r>
          <a:r>
            <a:rPr lang="en-US" dirty="0" smtClean="0"/>
            <a:t> (PDH) gene with promoters of the gene expressed under anaerobic conditions.</a:t>
          </a:r>
          <a:endParaRPr lang="en-US" dirty="0"/>
        </a:p>
      </dgm:t>
    </dgm:pt>
    <dgm:pt modelId="{0700168D-7799-4D44-9CAF-808E7B58E782}" type="parTrans" cxnId="{B2945D6E-D947-4AC1-95B7-9A4259FC7B43}">
      <dgm:prSet/>
      <dgm:spPr/>
      <dgm:t>
        <a:bodyPr/>
        <a:lstStyle/>
        <a:p>
          <a:endParaRPr lang="en-US"/>
        </a:p>
      </dgm:t>
    </dgm:pt>
    <dgm:pt modelId="{56AC3982-9D98-4829-9786-2C559EEBC90E}" type="sibTrans" cxnId="{B2945D6E-D947-4AC1-95B7-9A4259FC7B43}">
      <dgm:prSet/>
      <dgm:spPr/>
      <dgm:t>
        <a:bodyPr/>
        <a:lstStyle/>
        <a:p>
          <a:endParaRPr lang="en-US"/>
        </a:p>
      </dgm:t>
    </dgm:pt>
    <dgm:pt modelId="{6CD2AB3C-5CF3-426F-8765-381D45AFBB65}">
      <dgm:prSet/>
      <dgm:spPr/>
      <dgm:t>
        <a:bodyPr/>
        <a:lstStyle/>
        <a:p>
          <a:r>
            <a:rPr lang="en-US" dirty="0" smtClean="0"/>
            <a:t>Functional characterization of the </a:t>
          </a:r>
          <a:r>
            <a:rPr lang="en-US" i="1" dirty="0" smtClean="0"/>
            <a:t>E. coli </a:t>
          </a:r>
          <a:r>
            <a:rPr lang="en-US" dirty="0" smtClean="0"/>
            <a:t>strain with the engineered (PDH) promoter by monitoring PDH expression levels.</a:t>
          </a:r>
          <a:endParaRPr lang="en-US" dirty="0"/>
        </a:p>
      </dgm:t>
    </dgm:pt>
    <dgm:pt modelId="{8BE743E2-196E-403C-A6F0-37AEEE06C45A}" type="parTrans" cxnId="{73B70193-E702-4E58-AEFE-757810820D71}">
      <dgm:prSet/>
      <dgm:spPr/>
      <dgm:t>
        <a:bodyPr/>
        <a:lstStyle/>
        <a:p>
          <a:endParaRPr lang="en-US"/>
        </a:p>
      </dgm:t>
    </dgm:pt>
    <dgm:pt modelId="{7E206873-7B01-4831-A9AE-6B33CDA44D8F}" type="sibTrans" cxnId="{73B70193-E702-4E58-AEFE-757810820D71}">
      <dgm:prSet/>
      <dgm:spPr/>
      <dgm:t>
        <a:bodyPr/>
        <a:lstStyle/>
        <a:p>
          <a:endParaRPr lang="en-US"/>
        </a:p>
      </dgm:t>
    </dgm:pt>
    <dgm:pt modelId="{5B89A3AA-20DA-4E4E-9A3F-6C290DE15A3D}">
      <dgm:prSet/>
      <dgm:spPr/>
      <dgm:t>
        <a:bodyPr/>
        <a:lstStyle/>
        <a:p>
          <a:pPr rtl="0"/>
          <a:endParaRPr lang="en-US" dirty="0"/>
        </a:p>
      </dgm:t>
    </dgm:pt>
    <dgm:pt modelId="{598D5016-3855-4DA6-BD46-5431F290CE65}" type="sibTrans" cxnId="{8725EAB0-E55A-45CA-B1A4-073BFB55A03C}">
      <dgm:prSet/>
      <dgm:spPr/>
      <dgm:t>
        <a:bodyPr/>
        <a:lstStyle/>
        <a:p>
          <a:endParaRPr lang="en-US"/>
        </a:p>
      </dgm:t>
    </dgm:pt>
    <dgm:pt modelId="{E10869DD-6ABF-4413-B72E-235FBF9B92DB}" type="parTrans" cxnId="{8725EAB0-E55A-45CA-B1A4-073BFB55A03C}">
      <dgm:prSet/>
      <dgm:spPr/>
      <dgm:t>
        <a:bodyPr/>
        <a:lstStyle/>
        <a:p>
          <a:endParaRPr lang="en-US"/>
        </a:p>
      </dgm:t>
    </dgm:pt>
    <dgm:pt modelId="{CAAEAFF7-C013-4DF3-83AD-58C3B7C75ABD}">
      <dgm:prSet/>
      <dgm:spPr/>
      <dgm:t>
        <a:bodyPr/>
        <a:lstStyle/>
        <a:p>
          <a:pPr rtl="0"/>
          <a:r>
            <a:rPr lang="en-US" dirty="0" smtClean="0"/>
            <a:t>Chromosomal deletion of </a:t>
          </a:r>
          <a:r>
            <a:rPr lang="en-US" dirty="0" err="1" smtClean="0"/>
            <a:t>ldhA</a:t>
          </a:r>
          <a:r>
            <a:rPr lang="en-US" dirty="0" smtClean="0"/>
            <a:t>, </a:t>
          </a:r>
          <a:r>
            <a:rPr lang="en-US" dirty="0" err="1" smtClean="0"/>
            <a:t>frdA</a:t>
          </a:r>
          <a:r>
            <a:rPr lang="en-US" dirty="0" smtClean="0"/>
            <a:t>, </a:t>
          </a:r>
          <a:r>
            <a:rPr lang="en-US" dirty="0" err="1" smtClean="0"/>
            <a:t>ackA</a:t>
          </a:r>
          <a:r>
            <a:rPr lang="en-US" dirty="0" smtClean="0"/>
            <a:t> and pflB genes for minimizing by product formation. </a:t>
          </a:r>
          <a:endParaRPr lang="en-US" dirty="0"/>
        </a:p>
      </dgm:t>
    </dgm:pt>
    <dgm:pt modelId="{06CA2317-2404-4BC1-840D-7F7C9518BD9E}" type="parTrans" cxnId="{E36A66C0-E1F2-4135-8857-852F0126F801}">
      <dgm:prSet/>
      <dgm:spPr/>
      <dgm:t>
        <a:bodyPr/>
        <a:lstStyle/>
        <a:p>
          <a:endParaRPr lang="en-US"/>
        </a:p>
      </dgm:t>
    </dgm:pt>
    <dgm:pt modelId="{4C1F309A-E13E-41B3-9E2F-E4D2C3D8170E}" type="sibTrans" cxnId="{E36A66C0-E1F2-4135-8857-852F0126F801}">
      <dgm:prSet/>
      <dgm:spPr/>
      <dgm:t>
        <a:bodyPr/>
        <a:lstStyle/>
        <a:p>
          <a:endParaRPr lang="en-US"/>
        </a:p>
      </dgm:t>
    </dgm:pt>
    <dgm:pt modelId="{D2DD3E24-DF44-49E3-9F94-7DB9B12FCE12}">
      <dgm:prSet/>
      <dgm:spPr/>
      <dgm:t>
        <a:bodyPr/>
        <a:lstStyle/>
        <a:p>
          <a:pPr rtl="0"/>
          <a:r>
            <a:rPr lang="en-US" dirty="0" smtClean="0"/>
            <a:t>Functional characterization of the final engineered strain and development of fermentation strategies for high ethanol production.</a:t>
          </a:r>
          <a:endParaRPr lang="en-US" dirty="0"/>
        </a:p>
      </dgm:t>
    </dgm:pt>
    <dgm:pt modelId="{B07F495A-F842-463C-86E6-C8F9C6BE4AB2}" type="parTrans" cxnId="{517D9BF8-41F6-40CF-B6DA-2D3C9F76112C}">
      <dgm:prSet/>
      <dgm:spPr/>
      <dgm:t>
        <a:bodyPr/>
        <a:lstStyle/>
        <a:p>
          <a:endParaRPr lang="en-US"/>
        </a:p>
      </dgm:t>
    </dgm:pt>
    <dgm:pt modelId="{AB2393E4-65BE-4BEA-8CD1-73497F6163D3}" type="sibTrans" cxnId="{517D9BF8-41F6-40CF-B6DA-2D3C9F76112C}">
      <dgm:prSet/>
      <dgm:spPr/>
      <dgm:t>
        <a:bodyPr/>
        <a:lstStyle/>
        <a:p>
          <a:endParaRPr lang="en-US"/>
        </a:p>
      </dgm:t>
    </dgm:pt>
    <dgm:pt modelId="{9CE08F74-40F0-40D2-85DC-F07A46333DFE}" type="pres">
      <dgm:prSet presAssocID="{CF978067-1294-419F-8FB4-2751E7D1D3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E3B0B4-B3AB-4FC1-8AD2-BBE17E371033}" type="pres">
      <dgm:prSet presAssocID="{58A8FC17-C63F-4310-A4BE-5CF92DD2E8B8}" presName="composite" presStyleCnt="0"/>
      <dgm:spPr/>
      <dgm:t>
        <a:bodyPr/>
        <a:lstStyle/>
        <a:p>
          <a:endParaRPr lang="en-US"/>
        </a:p>
      </dgm:t>
    </dgm:pt>
    <dgm:pt modelId="{B7E6B70C-6D80-4CD4-8C1E-41D91DF28905}" type="pres">
      <dgm:prSet presAssocID="{58A8FC17-C63F-4310-A4BE-5CF92DD2E8B8}" presName="parentText" presStyleLbl="alignNode1" presStyleIdx="0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8C7AC-C1AF-438E-9091-7D4ADD7BB385}" type="pres">
      <dgm:prSet presAssocID="{58A8FC17-C63F-4310-A4BE-5CF92DD2E8B8}" presName="descendantText" presStyleLbl="alignAcc1" presStyleIdx="0" presStyleCnt="4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C4E3E-9523-48F3-BCDB-0D9B9175E109}" type="pres">
      <dgm:prSet presAssocID="{5311637B-5906-4F57-B311-8281A9DF635B}" presName="sp" presStyleCnt="0"/>
      <dgm:spPr/>
      <dgm:t>
        <a:bodyPr/>
        <a:lstStyle/>
        <a:p>
          <a:endParaRPr lang="en-US"/>
        </a:p>
      </dgm:t>
    </dgm:pt>
    <dgm:pt modelId="{EC1F5E27-E18C-4E9E-ACC3-D360F312006F}" type="pres">
      <dgm:prSet presAssocID="{5B89A3AA-20DA-4E4E-9A3F-6C290DE15A3D}" presName="composite" presStyleCnt="0"/>
      <dgm:spPr/>
      <dgm:t>
        <a:bodyPr/>
        <a:lstStyle/>
        <a:p>
          <a:endParaRPr lang="en-US"/>
        </a:p>
      </dgm:t>
    </dgm:pt>
    <dgm:pt modelId="{32918CD0-50FD-407C-A703-00B55C4DC5C8}" type="pres">
      <dgm:prSet presAssocID="{5B89A3AA-20DA-4E4E-9A3F-6C290DE15A3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BC72E-A3B4-4C81-B62F-F20F43348F94}" type="pres">
      <dgm:prSet presAssocID="{5B89A3AA-20DA-4E4E-9A3F-6C290DE15A3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B1A58-9D83-4AF7-96EE-846860926B47}" type="pres">
      <dgm:prSet presAssocID="{598D5016-3855-4DA6-BD46-5431F290CE65}" presName="sp" presStyleCnt="0"/>
      <dgm:spPr/>
      <dgm:t>
        <a:bodyPr/>
        <a:lstStyle/>
        <a:p>
          <a:endParaRPr lang="en-US"/>
        </a:p>
      </dgm:t>
    </dgm:pt>
    <dgm:pt modelId="{3C30AE6D-BFF7-43DA-A90C-5B7AF2C44976}" type="pres">
      <dgm:prSet presAssocID="{024C454A-2B65-407D-9376-E8B89BD523C2}" presName="composite" presStyleCnt="0"/>
      <dgm:spPr/>
      <dgm:t>
        <a:bodyPr/>
        <a:lstStyle/>
        <a:p>
          <a:endParaRPr lang="en-US"/>
        </a:p>
      </dgm:t>
    </dgm:pt>
    <dgm:pt modelId="{845BDDF0-CF44-4ED6-8DA9-73D97075FF23}" type="pres">
      <dgm:prSet presAssocID="{024C454A-2B65-407D-9376-E8B89BD523C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13C14-89F4-49AF-B164-FE7EDCA09896}" type="pres">
      <dgm:prSet presAssocID="{024C454A-2B65-407D-9376-E8B89BD523C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EF09F-7CD9-4A04-8E8F-512171DDFDF0}" type="pres">
      <dgm:prSet presAssocID="{763AC8BF-AAF1-49DB-B02C-4B77A838DFA2}" presName="sp" presStyleCnt="0"/>
      <dgm:spPr/>
      <dgm:t>
        <a:bodyPr/>
        <a:lstStyle/>
        <a:p>
          <a:endParaRPr lang="en-US"/>
        </a:p>
      </dgm:t>
    </dgm:pt>
    <dgm:pt modelId="{675236CA-BA4E-436B-9A36-AAF09BA6F8B4}" type="pres">
      <dgm:prSet presAssocID="{EAE23A28-C7E7-4854-959D-A87E59FC16AD}" presName="composite" presStyleCnt="0"/>
      <dgm:spPr/>
      <dgm:t>
        <a:bodyPr/>
        <a:lstStyle/>
        <a:p>
          <a:endParaRPr lang="en-US"/>
        </a:p>
      </dgm:t>
    </dgm:pt>
    <dgm:pt modelId="{8CFC8036-1757-4D98-9857-EE19D2FCF426}" type="pres">
      <dgm:prSet presAssocID="{EAE23A28-C7E7-4854-959D-A87E59FC16A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C627F-884B-4064-B54F-014DB3238030}" type="pres">
      <dgm:prSet presAssocID="{EAE23A28-C7E7-4854-959D-A87E59FC16A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70193-E702-4E58-AEFE-757810820D71}" srcId="{5B89A3AA-20DA-4E4E-9A3F-6C290DE15A3D}" destId="{6CD2AB3C-5CF3-426F-8765-381D45AFBB65}" srcOrd="0" destOrd="0" parTransId="{8BE743E2-196E-403C-A6F0-37AEEE06C45A}" sibTransId="{7E206873-7B01-4831-A9AE-6B33CDA44D8F}"/>
    <dgm:cxn modelId="{1671710C-E701-4EA5-9054-4ED2B44E0B20}" type="presOf" srcId="{EAE23A28-C7E7-4854-959D-A87E59FC16AD}" destId="{8CFC8036-1757-4D98-9857-EE19D2FCF426}" srcOrd="0" destOrd="0" presId="urn:microsoft.com/office/officeart/2005/8/layout/chevron2"/>
    <dgm:cxn modelId="{0640F179-3006-4670-8B27-6531079425A3}" type="presOf" srcId="{024C454A-2B65-407D-9376-E8B89BD523C2}" destId="{845BDDF0-CF44-4ED6-8DA9-73D97075FF23}" srcOrd="0" destOrd="0" presId="urn:microsoft.com/office/officeart/2005/8/layout/chevron2"/>
    <dgm:cxn modelId="{CCDDE8CF-68C5-44FB-80CC-DD102183890C}" type="presOf" srcId="{8185B2EA-96C2-4357-86CC-DD461BF6D5B3}" destId="{B048C7AC-C1AF-438E-9091-7D4ADD7BB385}" srcOrd="0" destOrd="0" presId="urn:microsoft.com/office/officeart/2005/8/layout/chevron2"/>
    <dgm:cxn modelId="{8725EAB0-E55A-45CA-B1A4-073BFB55A03C}" srcId="{CF978067-1294-419F-8FB4-2751E7D1D366}" destId="{5B89A3AA-20DA-4E4E-9A3F-6C290DE15A3D}" srcOrd="1" destOrd="0" parTransId="{E10869DD-6ABF-4413-B72E-235FBF9B92DB}" sibTransId="{598D5016-3855-4DA6-BD46-5431F290CE65}"/>
    <dgm:cxn modelId="{517D9BF8-41F6-40CF-B6DA-2D3C9F76112C}" srcId="{EAE23A28-C7E7-4854-959D-A87E59FC16AD}" destId="{D2DD3E24-DF44-49E3-9F94-7DB9B12FCE12}" srcOrd="0" destOrd="0" parTransId="{B07F495A-F842-463C-86E6-C8F9C6BE4AB2}" sibTransId="{AB2393E4-65BE-4BEA-8CD1-73497F6163D3}"/>
    <dgm:cxn modelId="{A79896F0-9F33-4701-912B-6B7813328AE9}" type="presOf" srcId="{5B89A3AA-20DA-4E4E-9A3F-6C290DE15A3D}" destId="{32918CD0-50FD-407C-A703-00B55C4DC5C8}" srcOrd="0" destOrd="0" presId="urn:microsoft.com/office/officeart/2005/8/layout/chevron2"/>
    <dgm:cxn modelId="{05477ABC-8AE6-4F96-9D2F-1A4295BFB72C}" srcId="{CF978067-1294-419F-8FB4-2751E7D1D366}" destId="{EAE23A28-C7E7-4854-959D-A87E59FC16AD}" srcOrd="3" destOrd="0" parTransId="{A9E87B05-A2A4-4716-88D9-28259121559C}" sibTransId="{C5C61E04-5914-4A76-9887-295C3F4550E3}"/>
    <dgm:cxn modelId="{E1497677-7EB5-43BE-9B6A-BA8B0ABCD320}" type="presOf" srcId="{CF978067-1294-419F-8FB4-2751E7D1D366}" destId="{9CE08F74-40F0-40D2-85DC-F07A46333DFE}" srcOrd="0" destOrd="0" presId="urn:microsoft.com/office/officeart/2005/8/layout/chevron2"/>
    <dgm:cxn modelId="{870AA6CC-3D61-411E-B7C9-E06789D56E84}" type="presOf" srcId="{6CD2AB3C-5CF3-426F-8765-381D45AFBB65}" destId="{93DBC72E-A3B4-4C81-B62F-F20F43348F94}" srcOrd="0" destOrd="0" presId="urn:microsoft.com/office/officeart/2005/8/layout/chevron2"/>
    <dgm:cxn modelId="{E36A66C0-E1F2-4135-8857-852F0126F801}" srcId="{024C454A-2B65-407D-9376-E8B89BD523C2}" destId="{CAAEAFF7-C013-4DF3-83AD-58C3B7C75ABD}" srcOrd="0" destOrd="0" parTransId="{06CA2317-2404-4BC1-840D-7F7C9518BD9E}" sibTransId="{4C1F309A-E13E-41B3-9E2F-E4D2C3D8170E}"/>
    <dgm:cxn modelId="{8E8CB7D5-B7BD-4250-90B3-CE09DF7F3FB9}" type="presOf" srcId="{CAAEAFF7-C013-4DF3-83AD-58C3B7C75ABD}" destId="{C6813C14-89F4-49AF-B164-FE7EDCA09896}" srcOrd="0" destOrd="0" presId="urn:microsoft.com/office/officeart/2005/8/layout/chevron2"/>
    <dgm:cxn modelId="{B45F6908-44E3-4AE8-A850-7DDCD02FAB6C}" type="presOf" srcId="{58A8FC17-C63F-4310-A4BE-5CF92DD2E8B8}" destId="{B7E6B70C-6D80-4CD4-8C1E-41D91DF28905}" srcOrd="0" destOrd="0" presId="urn:microsoft.com/office/officeart/2005/8/layout/chevron2"/>
    <dgm:cxn modelId="{B2945D6E-D947-4AC1-95B7-9A4259FC7B43}" srcId="{58A8FC17-C63F-4310-A4BE-5CF92DD2E8B8}" destId="{8185B2EA-96C2-4357-86CC-DD461BF6D5B3}" srcOrd="0" destOrd="0" parTransId="{0700168D-7799-4D44-9CAF-808E7B58E782}" sibTransId="{56AC3982-9D98-4829-9786-2C559EEBC90E}"/>
    <dgm:cxn modelId="{E397F1D4-D184-4198-BE8D-AF521B854436}" srcId="{CF978067-1294-419F-8FB4-2751E7D1D366}" destId="{024C454A-2B65-407D-9376-E8B89BD523C2}" srcOrd="2" destOrd="0" parTransId="{B3D862D6-633A-4207-859D-9CD04FF2593F}" sibTransId="{763AC8BF-AAF1-49DB-B02C-4B77A838DFA2}"/>
    <dgm:cxn modelId="{8715BFB2-04CA-4A56-973D-340AF9E704ED}" srcId="{CF978067-1294-419F-8FB4-2751E7D1D366}" destId="{58A8FC17-C63F-4310-A4BE-5CF92DD2E8B8}" srcOrd="0" destOrd="0" parTransId="{3123C660-A723-4F86-BF95-26C71FBD6C25}" sibTransId="{5311637B-5906-4F57-B311-8281A9DF635B}"/>
    <dgm:cxn modelId="{8537DD4E-F7F0-46A1-B3E3-38269EDB29F0}" type="presOf" srcId="{D2DD3E24-DF44-49E3-9F94-7DB9B12FCE12}" destId="{8A5C627F-884B-4064-B54F-014DB3238030}" srcOrd="0" destOrd="0" presId="urn:microsoft.com/office/officeart/2005/8/layout/chevron2"/>
    <dgm:cxn modelId="{C5888B09-B30C-4C57-9A07-8074AC50A84E}" type="presParOf" srcId="{9CE08F74-40F0-40D2-85DC-F07A46333DFE}" destId="{81E3B0B4-B3AB-4FC1-8AD2-BBE17E371033}" srcOrd="0" destOrd="0" presId="urn:microsoft.com/office/officeart/2005/8/layout/chevron2"/>
    <dgm:cxn modelId="{7FC13630-2135-4A3D-B88D-DB7C996434AA}" type="presParOf" srcId="{81E3B0B4-B3AB-4FC1-8AD2-BBE17E371033}" destId="{B7E6B70C-6D80-4CD4-8C1E-41D91DF28905}" srcOrd="0" destOrd="0" presId="urn:microsoft.com/office/officeart/2005/8/layout/chevron2"/>
    <dgm:cxn modelId="{74E5658C-DC1C-4F6A-84EA-339849628EFB}" type="presParOf" srcId="{81E3B0B4-B3AB-4FC1-8AD2-BBE17E371033}" destId="{B048C7AC-C1AF-438E-9091-7D4ADD7BB385}" srcOrd="1" destOrd="0" presId="urn:microsoft.com/office/officeart/2005/8/layout/chevron2"/>
    <dgm:cxn modelId="{1131CCE4-1550-4162-BB83-D9CD637E7356}" type="presParOf" srcId="{9CE08F74-40F0-40D2-85DC-F07A46333DFE}" destId="{C01C4E3E-9523-48F3-BCDB-0D9B9175E109}" srcOrd="1" destOrd="0" presId="urn:microsoft.com/office/officeart/2005/8/layout/chevron2"/>
    <dgm:cxn modelId="{B86C06BC-F7EA-450C-92E4-24F496335544}" type="presParOf" srcId="{9CE08F74-40F0-40D2-85DC-F07A46333DFE}" destId="{EC1F5E27-E18C-4E9E-ACC3-D360F312006F}" srcOrd="2" destOrd="0" presId="urn:microsoft.com/office/officeart/2005/8/layout/chevron2"/>
    <dgm:cxn modelId="{886CA1C0-4FFF-483C-9903-207A82B554CB}" type="presParOf" srcId="{EC1F5E27-E18C-4E9E-ACC3-D360F312006F}" destId="{32918CD0-50FD-407C-A703-00B55C4DC5C8}" srcOrd="0" destOrd="0" presId="urn:microsoft.com/office/officeart/2005/8/layout/chevron2"/>
    <dgm:cxn modelId="{EFB82085-EF39-4032-ABE3-E9DE09A2F766}" type="presParOf" srcId="{EC1F5E27-E18C-4E9E-ACC3-D360F312006F}" destId="{93DBC72E-A3B4-4C81-B62F-F20F43348F94}" srcOrd="1" destOrd="0" presId="urn:microsoft.com/office/officeart/2005/8/layout/chevron2"/>
    <dgm:cxn modelId="{FDC66D89-C7A2-4FE8-8768-FB3D02727F80}" type="presParOf" srcId="{9CE08F74-40F0-40D2-85DC-F07A46333DFE}" destId="{2B0B1A58-9D83-4AF7-96EE-846860926B47}" srcOrd="3" destOrd="0" presId="urn:microsoft.com/office/officeart/2005/8/layout/chevron2"/>
    <dgm:cxn modelId="{99EBFD1D-8E06-4A47-A1DA-728B153F0BA9}" type="presParOf" srcId="{9CE08F74-40F0-40D2-85DC-F07A46333DFE}" destId="{3C30AE6D-BFF7-43DA-A90C-5B7AF2C44976}" srcOrd="4" destOrd="0" presId="urn:microsoft.com/office/officeart/2005/8/layout/chevron2"/>
    <dgm:cxn modelId="{084F3647-2627-4688-B557-3190F953FA24}" type="presParOf" srcId="{3C30AE6D-BFF7-43DA-A90C-5B7AF2C44976}" destId="{845BDDF0-CF44-4ED6-8DA9-73D97075FF23}" srcOrd="0" destOrd="0" presId="urn:microsoft.com/office/officeart/2005/8/layout/chevron2"/>
    <dgm:cxn modelId="{BE562381-9A49-4EC7-8B0C-F1F46309895C}" type="presParOf" srcId="{3C30AE6D-BFF7-43DA-A90C-5B7AF2C44976}" destId="{C6813C14-89F4-49AF-B164-FE7EDCA09896}" srcOrd="1" destOrd="0" presId="urn:microsoft.com/office/officeart/2005/8/layout/chevron2"/>
    <dgm:cxn modelId="{74121915-FE65-4B9B-BAF3-64583437FF4D}" type="presParOf" srcId="{9CE08F74-40F0-40D2-85DC-F07A46333DFE}" destId="{4C3EF09F-7CD9-4A04-8E8F-512171DDFDF0}" srcOrd="5" destOrd="0" presId="urn:microsoft.com/office/officeart/2005/8/layout/chevron2"/>
    <dgm:cxn modelId="{F73D4CBB-879F-4AA2-95A5-0376CF8EF7FE}" type="presParOf" srcId="{9CE08F74-40F0-40D2-85DC-F07A46333DFE}" destId="{675236CA-BA4E-436B-9A36-AAF09BA6F8B4}" srcOrd="6" destOrd="0" presId="urn:microsoft.com/office/officeart/2005/8/layout/chevron2"/>
    <dgm:cxn modelId="{BA32A54C-67FE-41BA-BB24-26750DFE8543}" type="presParOf" srcId="{675236CA-BA4E-436B-9A36-AAF09BA6F8B4}" destId="{8CFC8036-1757-4D98-9857-EE19D2FCF426}" srcOrd="0" destOrd="0" presId="urn:microsoft.com/office/officeart/2005/8/layout/chevron2"/>
    <dgm:cxn modelId="{BE977D12-FDFA-47CB-B510-E8FF1CF6F52A}" type="presParOf" srcId="{675236CA-BA4E-436B-9A36-AAF09BA6F8B4}" destId="{8A5C627F-884B-4064-B54F-014DB32380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3CB8F9-64D6-402B-BB7D-3D33856F85D7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6CA57C1-C3B7-49A3-A56F-96939CA78094}">
      <dgm:prSet/>
      <dgm:spPr/>
      <dgm:t>
        <a:bodyPr/>
        <a:lstStyle/>
        <a:p>
          <a:pPr rtl="0"/>
          <a:r>
            <a:rPr lang="en-US" dirty="0" smtClean="0"/>
            <a:t>P1-Phage transduction</a:t>
          </a:r>
          <a:endParaRPr lang="en-US" dirty="0"/>
        </a:p>
      </dgm:t>
    </dgm:pt>
    <dgm:pt modelId="{EAE52D46-E7A5-4AFB-AD90-674265D29F1D}" type="parTrans" cxnId="{4E304841-BD84-4900-BF50-7A6CB8FFCC26}">
      <dgm:prSet/>
      <dgm:spPr/>
      <dgm:t>
        <a:bodyPr/>
        <a:lstStyle/>
        <a:p>
          <a:endParaRPr lang="en-US"/>
        </a:p>
      </dgm:t>
    </dgm:pt>
    <dgm:pt modelId="{3030533C-8E21-4FAA-AAC9-7EAE5AE09A01}" type="sibTrans" cxnId="{4E304841-BD84-4900-BF50-7A6CB8FFCC26}">
      <dgm:prSet/>
      <dgm:spPr/>
      <dgm:t>
        <a:bodyPr/>
        <a:lstStyle/>
        <a:p>
          <a:endParaRPr lang="en-US"/>
        </a:p>
      </dgm:t>
    </dgm:pt>
    <dgm:pt modelId="{0A2E7C47-B676-41F5-B7A8-71D990747A97}" type="pres">
      <dgm:prSet presAssocID="{073CB8F9-64D6-402B-BB7D-3D33856F85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3C57B-3884-41F0-8406-474BCCFCF62B}" type="pres">
      <dgm:prSet presAssocID="{96CA57C1-C3B7-49A3-A56F-96939CA780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C4D9E9-0C8A-437A-89E9-BD96C6EE1D4D}" type="presOf" srcId="{96CA57C1-C3B7-49A3-A56F-96939CA78094}" destId="{C443C57B-3884-41F0-8406-474BCCFCF62B}" srcOrd="0" destOrd="0" presId="urn:microsoft.com/office/officeart/2005/8/layout/vList2"/>
    <dgm:cxn modelId="{4E304841-BD84-4900-BF50-7A6CB8FFCC26}" srcId="{073CB8F9-64D6-402B-BB7D-3D33856F85D7}" destId="{96CA57C1-C3B7-49A3-A56F-96939CA78094}" srcOrd="0" destOrd="0" parTransId="{EAE52D46-E7A5-4AFB-AD90-674265D29F1D}" sibTransId="{3030533C-8E21-4FAA-AAC9-7EAE5AE09A01}"/>
    <dgm:cxn modelId="{0F30863E-D4F5-4678-A5B0-7387A7FE39EC}" type="presOf" srcId="{073CB8F9-64D6-402B-BB7D-3D33856F85D7}" destId="{0A2E7C47-B676-41F5-B7A8-71D990747A97}" srcOrd="0" destOrd="0" presId="urn:microsoft.com/office/officeart/2005/8/layout/vList2"/>
    <dgm:cxn modelId="{D600032B-0354-48E3-AEB6-6252CBEBED53}" type="presParOf" srcId="{0A2E7C47-B676-41F5-B7A8-71D990747A97}" destId="{C443C57B-3884-41F0-8406-474BCCFCF6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EEF21-252E-40C0-8FC2-533C73943E7C}">
      <dsp:nvSpPr>
        <dsp:cNvPr id="0" name=""/>
        <dsp:cNvSpPr/>
      </dsp:nvSpPr>
      <dsp:spPr>
        <a:xfrm>
          <a:off x="304789" y="958"/>
          <a:ext cx="2361241" cy="14167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Huge demand…less reservoir of fuel…. Search  for  alternative source of energy….</a:t>
          </a:r>
          <a:endParaRPr lang="en-US" sz="1800" kern="1200" dirty="0"/>
        </a:p>
      </dsp:txBody>
      <dsp:txXfrm>
        <a:off x="304789" y="958"/>
        <a:ext cx="2361241" cy="1416745"/>
      </dsp:txXfrm>
    </dsp:sp>
    <dsp:sp modelId="{6A67C0FA-327C-4474-91B0-325F0E34A0B8}">
      <dsp:nvSpPr>
        <dsp:cNvPr id="0" name=""/>
        <dsp:cNvSpPr/>
      </dsp:nvSpPr>
      <dsp:spPr>
        <a:xfrm>
          <a:off x="2973866" y="958"/>
          <a:ext cx="2361241" cy="14167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Ethanol one of the best candidates so far possible</a:t>
          </a:r>
          <a:endParaRPr lang="en-US" sz="1800" kern="1200" dirty="0"/>
        </a:p>
      </dsp:txBody>
      <dsp:txXfrm>
        <a:off x="2973866" y="958"/>
        <a:ext cx="2361241" cy="1416745"/>
      </dsp:txXfrm>
    </dsp:sp>
    <dsp:sp modelId="{9A1386C2-F217-4971-9EE2-3017F3B393D6}">
      <dsp:nvSpPr>
        <dsp:cNvPr id="0" name=""/>
        <dsp:cNvSpPr/>
      </dsp:nvSpPr>
      <dsp:spPr>
        <a:xfrm>
          <a:off x="5639755" y="0"/>
          <a:ext cx="2361241" cy="14167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 good as 15% can be mixed with petrol and can be used in most modern engines </a:t>
          </a:r>
          <a:endParaRPr lang="en-US" sz="1800" kern="1200" dirty="0"/>
        </a:p>
      </dsp:txBody>
      <dsp:txXfrm>
        <a:off x="5639755" y="0"/>
        <a:ext cx="2361241" cy="1416745"/>
      </dsp:txXfrm>
    </dsp:sp>
    <dsp:sp modelId="{63530FF6-207D-40B3-92C2-B840387D171B}">
      <dsp:nvSpPr>
        <dsp:cNvPr id="0" name=""/>
        <dsp:cNvSpPr/>
      </dsp:nvSpPr>
      <dsp:spPr>
        <a:xfrm>
          <a:off x="304789" y="1676396"/>
          <a:ext cx="2361241" cy="14167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Adds to octane rating of petrol..it contains an O</a:t>
          </a:r>
          <a:r>
            <a:rPr lang="en-US" sz="1800" kern="1200" baseline="-25000" dirty="0" smtClean="0"/>
            <a:t>2</a:t>
          </a:r>
          <a:r>
            <a:rPr lang="en-US" sz="1800" kern="1200" dirty="0" smtClean="0"/>
            <a:t> molecule, completes combustion</a:t>
          </a:r>
          <a:endParaRPr lang="en-US" sz="1800" kern="1200" dirty="0"/>
        </a:p>
      </dsp:txBody>
      <dsp:txXfrm>
        <a:off x="304789" y="1676396"/>
        <a:ext cx="2361241" cy="1416745"/>
      </dsp:txXfrm>
    </dsp:sp>
    <dsp:sp modelId="{D70084F2-454A-40A2-93A7-6D9AFC52460E}">
      <dsp:nvSpPr>
        <dsp:cNvPr id="0" name=""/>
        <dsp:cNvSpPr/>
      </dsp:nvSpPr>
      <dsp:spPr>
        <a:xfrm>
          <a:off x="2972756" y="1676396"/>
          <a:ext cx="2361241" cy="14167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It’s a much cleaner fuel than petrol; less emission of harmful exhaust such as CO, NO</a:t>
          </a:r>
          <a:r>
            <a:rPr lang="en-US" sz="1800" kern="1200" baseline="-25000" dirty="0" smtClean="0"/>
            <a:t>2</a:t>
          </a:r>
          <a:r>
            <a:rPr lang="en-US" sz="1800" kern="1200" dirty="0" smtClean="0"/>
            <a:t>, SO</a:t>
          </a:r>
          <a:r>
            <a:rPr lang="en-US" sz="1800" kern="1200" baseline="-25000" dirty="0" smtClean="0"/>
            <a:t>2</a:t>
          </a:r>
          <a:r>
            <a:rPr lang="en-US" sz="1800" kern="1200" dirty="0" smtClean="0"/>
            <a:t>, hydrocarbons</a:t>
          </a:r>
          <a:endParaRPr lang="en-US" sz="1800" kern="1200" dirty="0"/>
        </a:p>
      </dsp:txBody>
      <dsp:txXfrm>
        <a:off x="2972756" y="1676396"/>
        <a:ext cx="2361241" cy="1416745"/>
      </dsp:txXfrm>
    </dsp:sp>
    <dsp:sp modelId="{1A688F2D-E7FC-4295-BB88-B545B127BF1A}">
      <dsp:nvSpPr>
        <dsp:cNvPr id="0" name=""/>
        <dsp:cNvSpPr/>
      </dsp:nvSpPr>
      <dsp:spPr>
        <a:xfrm>
          <a:off x="5639755" y="1676396"/>
          <a:ext cx="2361241" cy="14167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USA &amp; Brazil, Ethanol from Corn &amp; Sugarcane Food Vs Fuel  </a:t>
          </a:r>
          <a:endParaRPr lang="en-US" sz="1800" kern="1200" dirty="0"/>
        </a:p>
      </dsp:txBody>
      <dsp:txXfrm>
        <a:off x="5639755" y="1676396"/>
        <a:ext cx="2361241" cy="1416745"/>
      </dsp:txXfrm>
    </dsp:sp>
    <dsp:sp modelId="{717A9706-A1DF-4724-AACC-01428BC5AB02}">
      <dsp:nvSpPr>
        <dsp:cNvPr id="0" name=""/>
        <dsp:cNvSpPr/>
      </dsp:nvSpPr>
      <dsp:spPr>
        <a:xfrm>
          <a:off x="2973866" y="3306696"/>
          <a:ext cx="2361241" cy="14167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Focus on non-food part i.e. cellulosic production of ethanol</a:t>
          </a:r>
          <a:endParaRPr lang="en-US" sz="1800" kern="1200" dirty="0"/>
        </a:p>
      </dsp:txBody>
      <dsp:txXfrm>
        <a:off x="2973866" y="3306696"/>
        <a:ext cx="2361241" cy="14167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3920D1-CF6B-41C1-BAF2-D13417D3E13E}">
      <dsp:nvSpPr>
        <dsp:cNvPr id="0" name=""/>
        <dsp:cNvSpPr/>
      </dsp:nvSpPr>
      <dsp:spPr>
        <a:xfrm>
          <a:off x="0" y="8795"/>
          <a:ext cx="8915400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Traditionally ethanol was produced from anaerobic fermentation of sugarcane by yeast</a:t>
          </a:r>
          <a:endParaRPr lang="en-US" sz="1800" kern="1200" dirty="0"/>
        </a:p>
      </dsp:txBody>
      <dsp:txXfrm>
        <a:off x="0" y="8795"/>
        <a:ext cx="8915400" cy="715052"/>
      </dsp:txXfrm>
    </dsp:sp>
    <dsp:sp modelId="{369F4E59-0B2B-461F-9277-39CC69FB3C6D}">
      <dsp:nvSpPr>
        <dsp:cNvPr id="0" name=""/>
        <dsp:cNvSpPr/>
      </dsp:nvSpPr>
      <dsp:spPr>
        <a:xfrm>
          <a:off x="0" y="775687"/>
          <a:ext cx="8915400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Various </a:t>
          </a:r>
          <a:r>
            <a:rPr lang="en-US" sz="1800" kern="1200" dirty="0" err="1" smtClean="0"/>
            <a:t>ethanologenic</a:t>
          </a:r>
          <a:r>
            <a:rPr lang="en-US" sz="1800" kern="1200" dirty="0" smtClean="0"/>
            <a:t> microbes </a:t>
          </a:r>
          <a:r>
            <a:rPr lang="en-IN" sz="1800" i="1" kern="1200" dirty="0" err="1" smtClean="0"/>
            <a:t>Saccharomyces</a:t>
          </a:r>
          <a:r>
            <a:rPr lang="en-IN" sz="1800" i="1" kern="1200" dirty="0" smtClean="0"/>
            <a:t> </a:t>
          </a:r>
          <a:r>
            <a:rPr lang="en-IN" sz="1800" i="1" kern="1200" dirty="0" err="1" smtClean="0"/>
            <a:t>cerevisiae</a:t>
          </a:r>
          <a:r>
            <a:rPr lang="en-IN" sz="1800" i="1" kern="1200" dirty="0" smtClean="0"/>
            <a:t>, </a:t>
          </a:r>
          <a:r>
            <a:rPr lang="en-IN" sz="1800" i="1" kern="1200" dirty="0" err="1" smtClean="0"/>
            <a:t>Zymomonas</a:t>
          </a:r>
          <a:r>
            <a:rPr lang="en-IN" sz="1800" i="1" kern="1200" dirty="0" smtClean="0"/>
            <a:t> </a:t>
          </a:r>
          <a:r>
            <a:rPr lang="en-IN" sz="1800" i="1" kern="1200" dirty="0" err="1" smtClean="0"/>
            <a:t>mobilis</a:t>
          </a:r>
          <a:r>
            <a:rPr lang="en-IN" sz="1800" i="1" kern="1200" dirty="0" smtClean="0"/>
            <a:t> </a:t>
          </a:r>
          <a:r>
            <a:rPr lang="en-IN" sz="1800" i="0" kern="1200" dirty="0" smtClean="0"/>
            <a:t>are known</a:t>
          </a:r>
          <a:endParaRPr lang="en-IN" sz="1800" i="1" kern="1200" dirty="0"/>
        </a:p>
      </dsp:txBody>
      <dsp:txXfrm>
        <a:off x="0" y="775687"/>
        <a:ext cx="8915400" cy="715052"/>
      </dsp:txXfrm>
    </dsp:sp>
    <dsp:sp modelId="{B17EFB0C-067E-4D11-B09A-5F68991FA214}">
      <dsp:nvSpPr>
        <dsp:cNvPr id="0" name=""/>
        <dsp:cNvSpPr/>
      </dsp:nvSpPr>
      <dsp:spPr>
        <a:xfrm>
          <a:off x="0" y="1542580"/>
          <a:ext cx="8915400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However none of the above can </a:t>
          </a:r>
          <a:r>
            <a:rPr lang="en-US" sz="1800" kern="1200" dirty="0" err="1" smtClean="0"/>
            <a:t>utilise</a:t>
          </a:r>
          <a:r>
            <a:rPr lang="en-US" sz="1800" kern="1200" dirty="0" smtClean="0"/>
            <a:t> pentose sugars (major component of </a:t>
          </a:r>
          <a:r>
            <a:rPr lang="en-US" sz="1800" kern="1200" dirty="0" err="1" smtClean="0"/>
            <a:t>lignocellulose</a:t>
          </a:r>
          <a:r>
            <a:rPr lang="en-US" sz="1800" kern="1200" dirty="0" smtClean="0"/>
            <a:t> biomass) for their growth or fermentation</a:t>
          </a:r>
          <a:endParaRPr lang="en-US" sz="1800" i="1" kern="1200" dirty="0"/>
        </a:p>
      </dsp:txBody>
      <dsp:txXfrm>
        <a:off x="0" y="1542580"/>
        <a:ext cx="8915400" cy="715052"/>
      </dsp:txXfrm>
    </dsp:sp>
    <dsp:sp modelId="{7C264D9D-A028-4F11-A3F0-2770D9E326EF}">
      <dsp:nvSpPr>
        <dsp:cNvPr id="0" name=""/>
        <dsp:cNvSpPr/>
      </dsp:nvSpPr>
      <dsp:spPr>
        <a:xfrm>
          <a:off x="0" y="2309473"/>
          <a:ext cx="8915400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E. coli </a:t>
          </a:r>
          <a:r>
            <a:rPr lang="en-US" sz="1800" i="0" kern="1200" dirty="0" smtClean="0"/>
            <a:t>is one such organism that can </a:t>
          </a:r>
          <a:r>
            <a:rPr lang="en-US" sz="1800" i="0" kern="1200" dirty="0" err="1" smtClean="0"/>
            <a:t>metabolise</a:t>
          </a:r>
          <a:r>
            <a:rPr lang="en-US" sz="1800" i="0" kern="1200" dirty="0" smtClean="0"/>
            <a:t> both </a:t>
          </a:r>
          <a:r>
            <a:rPr lang="en-US" sz="1800" i="0" kern="1200" dirty="0" err="1" smtClean="0"/>
            <a:t>hexose</a:t>
          </a:r>
          <a:r>
            <a:rPr lang="en-US" sz="1800" i="0" kern="1200" dirty="0" smtClean="0"/>
            <a:t> &amp; pentose sugars </a:t>
          </a:r>
          <a:r>
            <a:rPr lang="en-US" sz="1800" kern="1200" dirty="0" smtClean="0"/>
            <a:t>   </a:t>
          </a:r>
          <a:endParaRPr lang="en-US" sz="1800" kern="1200" dirty="0"/>
        </a:p>
      </dsp:txBody>
      <dsp:txXfrm>
        <a:off x="0" y="2309473"/>
        <a:ext cx="8915400" cy="715052"/>
      </dsp:txXfrm>
    </dsp:sp>
    <dsp:sp modelId="{41621633-7474-415F-A000-A65D9133BBDA}">
      <dsp:nvSpPr>
        <dsp:cNvPr id="0" name=""/>
        <dsp:cNvSpPr/>
      </dsp:nvSpPr>
      <dsp:spPr>
        <a:xfrm>
          <a:off x="0" y="3076366"/>
          <a:ext cx="8915400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One of the strategy was to express</a:t>
          </a:r>
          <a:r>
            <a:rPr lang="en-US" sz="1800" i="1" kern="1200" dirty="0" smtClean="0"/>
            <a:t> </a:t>
          </a:r>
          <a:r>
            <a:rPr lang="en-US" sz="1800" kern="1200" dirty="0" smtClean="0"/>
            <a:t>the key enzymes, of the above microbes, like Pyruvate decarboxylase &amp; Alcohol </a:t>
          </a:r>
          <a:r>
            <a:rPr lang="en-US" sz="1800" kern="1200" dirty="0" err="1" smtClean="0"/>
            <a:t>dehydrogenase</a:t>
          </a:r>
          <a:r>
            <a:rPr lang="en-US" sz="1800" kern="1200" dirty="0" smtClean="0"/>
            <a:t> in </a:t>
          </a:r>
          <a:r>
            <a:rPr lang="en-US" sz="1800" i="1" kern="1200" dirty="0" err="1" smtClean="0"/>
            <a:t>E.coli</a:t>
          </a:r>
          <a:endParaRPr lang="en-US" sz="1800" kern="1200" dirty="0"/>
        </a:p>
      </dsp:txBody>
      <dsp:txXfrm>
        <a:off x="0" y="3076366"/>
        <a:ext cx="8915400" cy="715052"/>
      </dsp:txXfrm>
    </dsp:sp>
    <dsp:sp modelId="{1AC01373-6BF5-4281-B5AA-0946719B825C}">
      <dsp:nvSpPr>
        <dsp:cNvPr id="0" name=""/>
        <dsp:cNvSpPr/>
      </dsp:nvSpPr>
      <dsp:spPr>
        <a:xfrm>
          <a:off x="0" y="3843259"/>
          <a:ext cx="8915400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But introduction of foreign genes requires the containment of the biocatalysts during large fermentation and also gives stress to the organism.</a:t>
          </a:r>
          <a:endParaRPr lang="en-US" sz="1800" kern="1200" dirty="0"/>
        </a:p>
      </dsp:txBody>
      <dsp:txXfrm>
        <a:off x="0" y="3843259"/>
        <a:ext cx="8915400" cy="715052"/>
      </dsp:txXfrm>
    </dsp:sp>
    <dsp:sp modelId="{DAE4BDA8-18FF-4361-BB2C-BA69EB207C9B}">
      <dsp:nvSpPr>
        <dsp:cNvPr id="0" name=""/>
        <dsp:cNvSpPr/>
      </dsp:nvSpPr>
      <dsp:spPr>
        <a:xfrm>
          <a:off x="0" y="4610152"/>
          <a:ext cx="8915400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E. coli </a:t>
          </a:r>
          <a:r>
            <a:rPr lang="en-US" sz="1800" kern="1200" dirty="0" smtClean="0"/>
            <a:t>has an inherent ability to produce ethanol from both </a:t>
          </a:r>
          <a:r>
            <a:rPr lang="en-US" sz="1800" kern="1200" dirty="0" err="1" smtClean="0"/>
            <a:t>hexose</a:t>
          </a:r>
          <a:r>
            <a:rPr lang="en-US" sz="1800" kern="1200" dirty="0" smtClean="0"/>
            <a:t> and pentose..Thus, manipulating its own native pathway for higher ethanol can be worth trying.</a:t>
          </a:r>
          <a:endParaRPr lang="en-US" sz="1800" kern="1200" dirty="0"/>
        </a:p>
      </dsp:txBody>
      <dsp:txXfrm>
        <a:off x="0" y="4610152"/>
        <a:ext cx="8915400" cy="7150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E6B70C-6D80-4CD4-8C1E-41D91DF28905}">
      <dsp:nvSpPr>
        <dsp:cNvPr id="0" name=""/>
        <dsp:cNvSpPr/>
      </dsp:nvSpPr>
      <dsp:spPr>
        <a:xfrm rot="5400000">
          <a:off x="-255969" y="257662"/>
          <a:ext cx="1706463" cy="1194524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5400000">
        <a:off x="-255969" y="257662"/>
        <a:ext cx="1706463" cy="1194524"/>
      </dsp:txXfrm>
    </dsp:sp>
    <dsp:sp modelId="{B048C7AC-C1AF-438E-9091-7D4ADD7BB385}">
      <dsp:nvSpPr>
        <dsp:cNvPr id="0" name=""/>
        <dsp:cNvSpPr/>
      </dsp:nvSpPr>
      <dsp:spPr>
        <a:xfrm rot="5400000">
          <a:off x="4386061" y="-3189844"/>
          <a:ext cx="1109201" cy="7492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To replace the promoter of </a:t>
          </a:r>
          <a:r>
            <a:rPr lang="en-US" sz="2300" kern="1200" dirty="0" err="1" smtClean="0"/>
            <a:t>pyruvate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dehydrogenase</a:t>
          </a:r>
          <a:r>
            <a:rPr lang="en-US" sz="2300" kern="1200" dirty="0" smtClean="0"/>
            <a:t> (PDH) gene with promoters of the gene expressed under anaerobic conditions.</a:t>
          </a:r>
          <a:endParaRPr lang="en-US" sz="2300" kern="1200" dirty="0"/>
        </a:p>
      </dsp:txBody>
      <dsp:txXfrm rot="5400000">
        <a:off x="4386061" y="-3189844"/>
        <a:ext cx="1109201" cy="7492275"/>
      </dsp:txXfrm>
    </dsp:sp>
    <dsp:sp modelId="{32918CD0-50FD-407C-A703-00B55C4DC5C8}">
      <dsp:nvSpPr>
        <dsp:cNvPr id="0" name=""/>
        <dsp:cNvSpPr/>
      </dsp:nvSpPr>
      <dsp:spPr>
        <a:xfrm rot="5400000">
          <a:off x="-255969" y="1821312"/>
          <a:ext cx="1706463" cy="1194524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58853"/>
              <a:satOff val="-1455"/>
              <a:lumOff val="83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5400000">
        <a:off x="-255969" y="1821312"/>
        <a:ext cx="1706463" cy="1194524"/>
      </dsp:txXfrm>
    </dsp:sp>
    <dsp:sp modelId="{93DBC72E-A3B4-4C81-B62F-F20F43348F94}">
      <dsp:nvSpPr>
        <dsp:cNvPr id="0" name=""/>
        <dsp:cNvSpPr/>
      </dsp:nvSpPr>
      <dsp:spPr>
        <a:xfrm rot="5400000">
          <a:off x="4386061" y="-1626194"/>
          <a:ext cx="1109201" cy="7492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58853"/>
              <a:satOff val="-1455"/>
              <a:lumOff val="83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Functional characterization of the </a:t>
          </a:r>
          <a:r>
            <a:rPr lang="en-US" sz="2300" i="1" kern="1200" dirty="0" smtClean="0"/>
            <a:t>E. coli </a:t>
          </a:r>
          <a:r>
            <a:rPr lang="en-US" sz="2300" kern="1200" dirty="0" smtClean="0"/>
            <a:t>strain with the engineered (PDH) promoter by monitoring PDH expression levels.</a:t>
          </a:r>
          <a:endParaRPr lang="en-US" sz="2300" kern="1200" dirty="0"/>
        </a:p>
      </dsp:txBody>
      <dsp:txXfrm rot="5400000">
        <a:off x="4386061" y="-1626194"/>
        <a:ext cx="1109201" cy="7492275"/>
      </dsp:txXfrm>
    </dsp:sp>
    <dsp:sp modelId="{845BDDF0-CF44-4ED6-8DA9-73D97075FF23}">
      <dsp:nvSpPr>
        <dsp:cNvPr id="0" name=""/>
        <dsp:cNvSpPr/>
      </dsp:nvSpPr>
      <dsp:spPr>
        <a:xfrm rot="5400000">
          <a:off x="-255969" y="3384962"/>
          <a:ext cx="1706463" cy="1194524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17705"/>
              <a:satOff val="-2910"/>
              <a:lumOff val="166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5400000">
        <a:off x="-255969" y="3384962"/>
        <a:ext cx="1706463" cy="1194524"/>
      </dsp:txXfrm>
    </dsp:sp>
    <dsp:sp modelId="{C6813C14-89F4-49AF-B164-FE7EDCA09896}">
      <dsp:nvSpPr>
        <dsp:cNvPr id="0" name=""/>
        <dsp:cNvSpPr/>
      </dsp:nvSpPr>
      <dsp:spPr>
        <a:xfrm rot="5400000">
          <a:off x="4386061" y="-62543"/>
          <a:ext cx="1109201" cy="7492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17705"/>
              <a:satOff val="-2910"/>
              <a:lumOff val="166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Chromosomal deletion of </a:t>
          </a:r>
          <a:r>
            <a:rPr lang="en-US" sz="2300" kern="1200" dirty="0" err="1" smtClean="0"/>
            <a:t>ldhA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frdA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ackA</a:t>
          </a:r>
          <a:r>
            <a:rPr lang="en-US" sz="2300" kern="1200" dirty="0" smtClean="0"/>
            <a:t> and pflB genes for minimizing by product formation. </a:t>
          </a:r>
          <a:endParaRPr lang="en-US" sz="2300" kern="1200" dirty="0"/>
        </a:p>
      </dsp:txBody>
      <dsp:txXfrm rot="5400000">
        <a:off x="4386061" y="-62543"/>
        <a:ext cx="1109201" cy="7492275"/>
      </dsp:txXfrm>
    </dsp:sp>
    <dsp:sp modelId="{8CFC8036-1757-4D98-9857-EE19D2FCF426}">
      <dsp:nvSpPr>
        <dsp:cNvPr id="0" name=""/>
        <dsp:cNvSpPr/>
      </dsp:nvSpPr>
      <dsp:spPr>
        <a:xfrm rot="5400000">
          <a:off x="-255969" y="4948613"/>
          <a:ext cx="1706463" cy="1194524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5400000">
        <a:off x="-255969" y="4948613"/>
        <a:ext cx="1706463" cy="1194524"/>
      </dsp:txXfrm>
    </dsp:sp>
    <dsp:sp modelId="{8A5C627F-884B-4064-B54F-014DB3238030}">
      <dsp:nvSpPr>
        <dsp:cNvPr id="0" name=""/>
        <dsp:cNvSpPr/>
      </dsp:nvSpPr>
      <dsp:spPr>
        <a:xfrm rot="5400000">
          <a:off x="4386061" y="1501106"/>
          <a:ext cx="1109201" cy="7492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Functional characterization of the final engineered strain and development of fermentation strategies for high ethanol production.</a:t>
          </a:r>
          <a:endParaRPr lang="en-US" sz="2300" kern="1200" dirty="0"/>
        </a:p>
      </dsp:txBody>
      <dsp:txXfrm rot="5400000">
        <a:off x="4386061" y="1501106"/>
        <a:ext cx="1109201" cy="74922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43C57B-3884-41F0-8406-474BCCFCF62B}">
      <dsp:nvSpPr>
        <dsp:cNvPr id="0" name=""/>
        <dsp:cNvSpPr/>
      </dsp:nvSpPr>
      <dsp:spPr>
        <a:xfrm>
          <a:off x="0" y="2975"/>
          <a:ext cx="3429000" cy="4557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P1-Phage transduction</a:t>
          </a:r>
          <a:endParaRPr lang="en-US" sz="1900" kern="1200" dirty="0"/>
        </a:p>
      </dsp:txBody>
      <dsp:txXfrm>
        <a:off x="0" y="2975"/>
        <a:ext cx="3429000" cy="455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0.39623</cdr:x>
      <cdr:y>0.04444</cdr:y>
    </cdr:from>
    <cdr:to>
      <cdr:x>0.62352</cdr:x>
      <cdr:y>0.17587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199" y="152400"/>
          <a:ext cx="917933" cy="450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1" dirty="0"/>
            <a:t>E .coli </a:t>
          </a:r>
          <a:r>
            <a:rPr lang="en-US" sz="1800" b="1" dirty="0"/>
            <a:t>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3122-66B7-42C7-AA8B-19FF713049C3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7A08-BDC8-44A7-8EE4-4C72FF81E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88C40-3EFB-4CEC-8FC2-19FE9A4EAD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2B300-478D-4DC7-8315-AE9AD2B3007A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6CDFC-45A7-4C18-985A-D485915A4F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35B3-37A1-4D2E-B43B-5AA2530316D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03-42EB-4E33-8C64-A017FDD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Engineering </a:t>
            </a:r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coli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high level     </a:t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ethanol production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875074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cs typeface="Arial" charset="0"/>
            </a:endParaRPr>
          </a:p>
          <a:p>
            <a:r>
              <a:rPr lang="en-US" dirty="0" err="1">
                <a:cs typeface="Arial" charset="0"/>
              </a:rPr>
              <a:t>Neha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Munjal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Research Scholar</a:t>
            </a:r>
          </a:p>
          <a:p>
            <a:r>
              <a:rPr lang="en-US" dirty="0" smtClean="0">
                <a:cs typeface="Arial" charset="0"/>
              </a:rPr>
              <a:t>Dr. </a:t>
            </a:r>
            <a:r>
              <a:rPr lang="en-US" dirty="0" err="1" smtClean="0">
                <a:cs typeface="Arial" charset="0"/>
              </a:rPr>
              <a:t>Syed</a:t>
            </a:r>
            <a:r>
              <a:rPr lang="en-US" dirty="0" smtClean="0">
                <a:cs typeface="Arial" charset="0"/>
              </a:rPr>
              <a:t> Shams </a:t>
            </a:r>
            <a:r>
              <a:rPr lang="en-US" dirty="0" err="1" smtClean="0">
                <a:cs typeface="Arial" charset="0"/>
              </a:rPr>
              <a:t>Yazdani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Synthetic Biology &amp; </a:t>
            </a:r>
            <a:r>
              <a:rPr lang="en-US" dirty="0" err="1">
                <a:cs typeface="Arial" charset="0"/>
              </a:rPr>
              <a:t>Biofuels</a:t>
            </a:r>
            <a:r>
              <a:rPr lang="en-US" dirty="0">
                <a:cs typeface="Arial" charset="0"/>
              </a:rPr>
              <a:t> Group</a:t>
            </a:r>
          </a:p>
          <a:p>
            <a:r>
              <a:rPr lang="en-US" dirty="0">
                <a:cs typeface="Arial" charset="0"/>
              </a:rPr>
              <a:t>ICGEB, New </a:t>
            </a:r>
            <a:r>
              <a:rPr lang="en-US" dirty="0" smtClean="0">
                <a:cs typeface="Arial" charset="0"/>
              </a:rPr>
              <a:t>Delhi.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990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7030A0"/>
                </a:solidFill>
              </a:rPr>
              <a:t>Product </a:t>
            </a:r>
            <a:r>
              <a:rPr lang="en-US" sz="2800" u="sng" dirty="0" smtClean="0">
                <a:solidFill>
                  <a:srgbClr val="7030A0"/>
                </a:solidFill>
              </a:rPr>
              <a:t>profile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    Strains were grown in completely defined media (</a:t>
            </a:r>
            <a:r>
              <a:rPr lang="en-US" sz="2000" dirty="0" smtClean="0">
                <a:latin typeface="+mn-lt"/>
                <a:cs typeface="Times New Roman" pitchFamily="18" charset="0"/>
              </a:rPr>
              <a:t>MOPS + other micro &amp; macronutrients) with 2.5g/L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glucose (24h),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xylose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(96h),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galactose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(48h)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and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arabinose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(48h) as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the only carbon source in fully filled hungate tubes (18ml).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n-lt"/>
                <a:cs typeface="Times New Roman" pitchFamily="18" charset="0"/>
              </a:rPr>
              <a:t>    Samples were run on the HPLC column, 4mM H</a:t>
            </a:r>
            <a:r>
              <a:rPr lang="en-US" sz="20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2000" dirty="0" smtClean="0">
                <a:latin typeface="+mn-lt"/>
                <a:cs typeface="Times New Roman" pitchFamily="18" charset="0"/>
              </a:rPr>
              <a:t>SO</a:t>
            </a:r>
            <a:r>
              <a:rPr lang="en-US" sz="2000" baseline="-25000" dirty="0" smtClean="0">
                <a:latin typeface="+mn-lt"/>
                <a:cs typeface="Times New Roman" pitchFamily="18" charset="0"/>
              </a:rPr>
              <a:t>4</a:t>
            </a:r>
            <a:r>
              <a:rPr lang="en-US" sz="2000" dirty="0" smtClean="0">
                <a:latin typeface="+mn-lt"/>
                <a:cs typeface="Times New Roman" pitchFamily="18" charset="0"/>
              </a:rPr>
              <a:t>, 0.3ml flow rate, RI detection.</a:t>
            </a:r>
            <a:endParaRPr lang="en-US" sz="2000" baseline="-25000" dirty="0" smtClean="0">
              <a:latin typeface="+mn-lt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004887" y="1524000"/>
          <a:ext cx="7453313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609600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7030A0"/>
                </a:solidFill>
              </a:rPr>
              <a:t>Summary  </a:t>
            </a:r>
            <a:endParaRPr lang="en-US" sz="22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tabLst>
                <a:tab pos="4398963" algn="l"/>
              </a:tabLst>
            </a:pPr>
            <a:r>
              <a:rPr lang="en-US" sz="2400" u="sng" dirty="0" smtClean="0">
                <a:solidFill>
                  <a:srgbClr val="7030A0"/>
                </a:solidFill>
              </a:rPr>
              <a:t>Multi vessel </a:t>
            </a:r>
            <a:r>
              <a:rPr lang="en-US" sz="2400" u="sng" dirty="0" err="1" smtClean="0">
                <a:solidFill>
                  <a:srgbClr val="7030A0"/>
                </a:solidFill>
              </a:rPr>
              <a:t>fermentor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Reactor working volume: 350ml</a:t>
            </a:r>
          </a:p>
          <a:p>
            <a:r>
              <a:rPr lang="en-US" sz="1800" dirty="0" smtClean="0"/>
              <a:t>pH 6.8, argon gas, 37°C</a:t>
            </a:r>
          </a:p>
          <a:p>
            <a:r>
              <a:rPr lang="en-US" sz="1800" dirty="0" smtClean="0"/>
              <a:t>Stirrer: 300rpm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70658" name="Picture 2" descr="C:\Users\hp\Desktop\IMG_0047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7556" r="2638"/>
          <a:stretch>
            <a:fillRect/>
          </a:stretch>
        </p:blipFill>
        <p:spPr bwMode="auto">
          <a:xfrm>
            <a:off x="1905000" y="1066800"/>
            <a:ext cx="545721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447799"/>
          <a:ext cx="8534403" cy="4419601"/>
        </p:xfrm>
        <a:graphic>
          <a:graphicData uri="http://schemas.openxmlformats.org/drawingml/2006/table">
            <a:tbl>
              <a:tblPr bandCol="1">
                <a:tableStyleId>{00A15C55-8517-42AA-B614-E9B94910E393}</a:tableStyleId>
              </a:tblPr>
              <a:tblGrid>
                <a:gridCol w="948267"/>
                <a:gridCol w="948267"/>
                <a:gridCol w="948267"/>
                <a:gridCol w="948267"/>
                <a:gridCol w="948267"/>
                <a:gridCol w="948267"/>
                <a:gridCol w="948267"/>
                <a:gridCol w="829731"/>
                <a:gridCol w="1066803"/>
              </a:tblGrid>
              <a:tr h="900589"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OD 600nm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 smtClean="0"/>
                        <a:t>Glucose </a:t>
                      </a:r>
                      <a:r>
                        <a:rPr lang="en-US" sz="1600" u="none" strike="noStrike" baseline="0" dirty="0" err="1" smtClean="0"/>
                        <a:t>comsumed</a:t>
                      </a:r>
                      <a:r>
                        <a:rPr lang="en-US" sz="1600" u="none" strike="noStrike" baseline="0" dirty="0" smtClean="0"/>
                        <a:t>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Succinate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Lactate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Formate</a:t>
                      </a:r>
                      <a:r>
                        <a:rPr lang="en-US" sz="1600" u="none" strike="noStrike" dirty="0" smtClean="0"/>
                        <a:t>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Acetate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Ethanol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% improvement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/>
                        <a:t>E. </a:t>
                      </a:r>
                      <a:r>
                        <a:rPr lang="en-US" sz="1600" i="1" u="none" strike="noStrike" dirty="0" smtClean="0"/>
                        <a:t>Coli </a:t>
                      </a:r>
                      <a:r>
                        <a:rPr lang="en-US" sz="1600" u="none" strike="noStrike" dirty="0" smtClean="0"/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78.80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18.97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38.98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57.97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64.34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Pldh</a:t>
                      </a:r>
                      <a:r>
                        <a:rPr lang="en-US" sz="1600" u="none" strike="noStrike" dirty="0" smtClean="0"/>
                        <a:t>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74.72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7.85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39.47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1.77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56.53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57.68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-10.48</a:t>
                      </a:r>
                      <a:endParaRPr lang="en-US" sz="16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Pgap</a:t>
                      </a:r>
                      <a:r>
                        <a:rPr lang="en-US" sz="1600" u="none" strike="noStrike" dirty="0" smtClean="0"/>
                        <a:t>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78.38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17.45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14.73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51.20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91.89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42.82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Pfrd</a:t>
                      </a:r>
                      <a:r>
                        <a:rPr lang="en-US" sz="1600" u="none" strike="noStrike" dirty="0" smtClean="0"/>
                        <a:t>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84.43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13.99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27.36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2.31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113.11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58.71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-8.70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Padh</a:t>
                      </a:r>
                      <a:r>
                        <a:rPr lang="en-US" sz="1600" u="none" strike="noStrike" dirty="0" smtClean="0"/>
                        <a:t>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79.29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18.55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33.99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51.45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75.37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17.14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Ppfl-PDH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94.54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28.92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41.54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61.78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73.26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13.87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697468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1X MOPS, 18g/l Glucose, pH 6.8, 36hr profile  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505200"/>
            <a:ext cx="8610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371600"/>
          <a:ext cx="8534403" cy="4419601"/>
        </p:xfrm>
        <a:graphic>
          <a:graphicData uri="http://schemas.openxmlformats.org/drawingml/2006/table">
            <a:tbl>
              <a:tblPr bandCol="1">
                <a:tableStyleId>{00A15C55-8517-42AA-B614-E9B94910E393}</a:tableStyleId>
              </a:tblPr>
              <a:tblGrid>
                <a:gridCol w="948267"/>
                <a:gridCol w="948267"/>
                <a:gridCol w="948267"/>
                <a:gridCol w="948267"/>
                <a:gridCol w="948267"/>
                <a:gridCol w="948267"/>
                <a:gridCol w="948267"/>
                <a:gridCol w="829731"/>
                <a:gridCol w="1066803"/>
              </a:tblGrid>
              <a:tr h="900589"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OD 600nm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Xylose</a:t>
                      </a:r>
                      <a:r>
                        <a:rPr lang="en-US" sz="1600" u="none" strike="noStrike" baseline="0" dirty="0" smtClean="0"/>
                        <a:t> </a:t>
                      </a:r>
                      <a:r>
                        <a:rPr lang="en-US" sz="1600" u="none" strike="noStrike" baseline="0" dirty="0" err="1" smtClean="0"/>
                        <a:t>comsumed</a:t>
                      </a:r>
                      <a:r>
                        <a:rPr lang="en-US" sz="1600" u="none" strike="noStrike" baseline="0" dirty="0" smtClean="0"/>
                        <a:t>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Succinate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Lactate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Formate</a:t>
                      </a:r>
                      <a:r>
                        <a:rPr lang="en-US" sz="1600" u="none" strike="noStrike" dirty="0" smtClean="0"/>
                        <a:t>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Acetate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Ethanol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% improvement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/>
                        <a:t>E. </a:t>
                      </a:r>
                      <a:r>
                        <a:rPr lang="en-US" sz="1600" i="1" u="none" strike="noStrike" dirty="0" smtClean="0"/>
                        <a:t>Coli </a:t>
                      </a:r>
                      <a:r>
                        <a:rPr lang="en-US" sz="1600" u="none" strike="noStrike" dirty="0" smtClean="0"/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80.29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11.11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34.54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78.12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54.41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Pldh</a:t>
                      </a:r>
                      <a:r>
                        <a:rPr lang="en-US" sz="1600" u="none" strike="noStrike" dirty="0" smtClean="0"/>
                        <a:t>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104.44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5.13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12.84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53.90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44.48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-18.25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Pgap</a:t>
                      </a:r>
                      <a:r>
                        <a:rPr lang="en-US" sz="1600" u="none" strike="noStrike" dirty="0" smtClean="0"/>
                        <a:t>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1.73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113.18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12.50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68.97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47.01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100.13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84.03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Pfrd</a:t>
                      </a:r>
                      <a:r>
                        <a:rPr lang="en-US" sz="1600" u="none" strike="noStrike" dirty="0" smtClean="0"/>
                        <a:t>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1.20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49.70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4.97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92.31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65.85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52.71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-3.11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Padh</a:t>
                      </a:r>
                      <a:r>
                        <a:rPr lang="en-US" sz="1600" u="none" strike="noStrike" dirty="0" smtClean="0"/>
                        <a:t>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84.36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25.30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0.50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68.96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41.59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64.44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18.44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6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Ppfl</a:t>
                      </a:r>
                      <a:r>
                        <a:rPr lang="en-US" sz="1600" u="none" strike="noStrike" dirty="0" smtClean="0"/>
                        <a:t>-PDH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97.19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29.29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43.84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50.30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73.97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35.95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697468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4">
                    <a:lumMod val="75000"/>
                  </a:schemeClr>
                </a:solidFill>
              </a:rPr>
              <a:t>1X MOPS, 18g/l </a:t>
            </a:r>
            <a:r>
              <a:rPr lang="en-US" sz="2000" b="1" u="sng" dirty="0" err="1" smtClean="0">
                <a:solidFill>
                  <a:schemeClr val="accent4">
                    <a:lumMod val="75000"/>
                  </a:schemeClr>
                </a:solidFill>
              </a:rPr>
              <a:t>Xylose</a:t>
            </a:r>
            <a:r>
              <a:rPr lang="en-US" sz="2000" b="1" u="sng" dirty="0" smtClean="0">
                <a:solidFill>
                  <a:schemeClr val="accent4">
                    <a:lumMod val="75000"/>
                  </a:schemeClr>
                </a:solidFill>
              </a:rPr>
              <a:t>, pH 6.8, 84hr profile  </a:t>
            </a:r>
            <a:endParaRPr lang="en-US" sz="2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505200"/>
            <a:ext cx="8610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15000" y="1730375"/>
            <a:ext cx="3121367" cy="116955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Ethanol Productivity</a:t>
            </a:r>
          </a:p>
          <a:p>
            <a:r>
              <a:rPr lang="en-US" sz="1400" dirty="0"/>
              <a:t>	Maximum     = </a:t>
            </a:r>
            <a:r>
              <a:rPr lang="en-US" sz="1400" dirty="0" smtClean="0"/>
              <a:t>0.064 </a:t>
            </a:r>
            <a:r>
              <a:rPr lang="en-US" sz="1400" dirty="0"/>
              <a:t>g/l/h</a:t>
            </a:r>
          </a:p>
          <a:p>
            <a:r>
              <a:rPr lang="en-US" sz="1400" dirty="0"/>
              <a:t>	Average	  = </a:t>
            </a:r>
            <a:r>
              <a:rPr lang="en-US" sz="1400" dirty="0" smtClean="0"/>
              <a:t>0.036 g/l/h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Ethanol Yield = 0.18 g/g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57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E. coli </a:t>
            </a:r>
            <a:r>
              <a:rPr lang="en-US" b="1" u="sng" dirty="0" smtClean="0">
                <a:solidFill>
                  <a:srgbClr val="7030A0"/>
                </a:solidFill>
              </a:rPr>
              <a:t>B  Vs  PgapA PDH  end products under fermentative conditions</a:t>
            </a:r>
            <a:endParaRPr lang="en-US" b="1" u="sng" dirty="0">
              <a:solidFill>
                <a:srgbClr val="7030A0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0" y="3657600"/>
          <a:ext cx="5229226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15000" y="4473575"/>
            <a:ext cx="3001963" cy="11652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Ethanol Productivity</a:t>
            </a:r>
          </a:p>
          <a:p>
            <a:r>
              <a:rPr lang="en-US" sz="1400" dirty="0"/>
              <a:t>	Maximum     = </a:t>
            </a:r>
            <a:r>
              <a:rPr lang="en-US" sz="1400" dirty="0" smtClean="0"/>
              <a:t>0.11 </a:t>
            </a:r>
            <a:r>
              <a:rPr lang="en-US" sz="1400" dirty="0"/>
              <a:t>g/l/h</a:t>
            </a:r>
          </a:p>
          <a:p>
            <a:r>
              <a:rPr lang="en-US" sz="1400" dirty="0"/>
              <a:t>	Average	  = </a:t>
            </a:r>
            <a:r>
              <a:rPr lang="en-US" sz="1400" dirty="0" smtClean="0"/>
              <a:t>0.05 </a:t>
            </a:r>
            <a:r>
              <a:rPr lang="en-US" sz="1400" dirty="0"/>
              <a:t>g/l/h</a:t>
            </a:r>
          </a:p>
          <a:p>
            <a:endParaRPr lang="en-US" sz="1400" dirty="0"/>
          </a:p>
          <a:p>
            <a:r>
              <a:rPr lang="en-US" sz="1400" dirty="0"/>
              <a:t>Ethanol Yield = </a:t>
            </a:r>
            <a:r>
              <a:rPr lang="en-US" sz="1400" dirty="0" smtClean="0"/>
              <a:t>0.28 </a:t>
            </a:r>
            <a:r>
              <a:rPr lang="en-US" sz="1400" dirty="0"/>
              <a:t>g/g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0" y="914400"/>
          <a:ext cx="5191125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4"/>
          <p:cNvSpPr txBox="1"/>
          <p:nvPr/>
        </p:nvSpPr>
        <p:spPr>
          <a:xfrm rot="16200000">
            <a:off x="3405031" y="2237663"/>
            <a:ext cx="910506" cy="40536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Products</a:t>
            </a:r>
            <a:r>
              <a:rPr lang="en-US" sz="1000" b="1" baseline="0" dirty="0"/>
              <a:t> (g/l)</a:t>
            </a:r>
          </a:p>
          <a:p>
            <a:endParaRPr lang="en-US" sz="1000" b="1" dirty="0"/>
          </a:p>
        </p:txBody>
      </p:sp>
      <p:sp>
        <p:nvSpPr>
          <p:cNvPr id="12" name="TextBox 4"/>
          <p:cNvSpPr txBox="1"/>
          <p:nvPr/>
        </p:nvSpPr>
        <p:spPr>
          <a:xfrm rot="16200000">
            <a:off x="3405031" y="4980863"/>
            <a:ext cx="910506" cy="40536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Products</a:t>
            </a:r>
            <a:r>
              <a:rPr lang="en-US" sz="1000" b="1" baseline="0"/>
              <a:t> (g/l)</a:t>
            </a:r>
          </a:p>
          <a:p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4676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Based on the above data PgapA PDH </a:t>
            </a:r>
            <a:r>
              <a:rPr lang="en-US" sz="2000" i="1" dirty="0">
                <a:latin typeface="+mn-lt"/>
                <a:cs typeface="+mn-cs"/>
              </a:rPr>
              <a:t>E</a:t>
            </a:r>
            <a:r>
              <a:rPr lang="en-US" sz="2000" i="1" dirty="0" smtClean="0">
                <a:latin typeface="+mn-lt"/>
                <a:cs typeface="+mn-cs"/>
              </a:rPr>
              <a:t>. coli </a:t>
            </a:r>
            <a:r>
              <a:rPr lang="en-US" sz="2000" dirty="0">
                <a:latin typeface="+mn-lt"/>
                <a:cs typeface="+mn-cs"/>
              </a:rPr>
              <a:t>B strain showed highest increase </a:t>
            </a:r>
            <a:r>
              <a:rPr lang="en-US" sz="2000" dirty="0" smtClean="0">
                <a:latin typeface="+mn-lt"/>
                <a:cs typeface="+mn-cs"/>
              </a:rPr>
              <a:t>in </a:t>
            </a:r>
            <a:r>
              <a:rPr lang="en-US" sz="2000" dirty="0">
                <a:latin typeface="+mn-lt"/>
                <a:cs typeface="+mn-cs"/>
              </a:rPr>
              <a:t>ethanol </a:t>
            </a:r>
            <a:r>
              <a:rPr lang="en-US" sz="2000" dirty="0" smtClean="0">
                <a:latin typeface="+mn-lt"/>
                <a:cs typeface="+mn-cs"/>
              </a:rPr>
              <a:t>concentration, </a:t>
            </a:r>
            <a:r>
              <a:rPr lang="en-US" sz="2000" dirty="0">
                <a:latin typeface="+mn-lt"/>
                <a:cs typeface="+mn-cs"/>
              </a:rPr>
              <a:t>highest increase </a:t>
            </a:r>
            <a:r>
              <a:rPr lang="en-US" sz="2000" dirty="0" smtClean="0">
                <a:latin typeface="+mn-lt"/>
                <a:cs typeface="+mn-cs"/>
              </a:rPr>
              <a:t>in </a:t>
            </a:r>
            <a:r>
              <a:rPr lang="en-US" sz="2000" dirty="0">
                <a:latin typeface="+mn-lt"/>
                <a:cs typeface="+mn-cs"/>
              </a:rPr>
              <a:t>PDH activity and </a:t>
            </a:r>
            <a:r>
              <a:rPr lang="en-US" sz="2000" dirty="0" smtClean="0">
                <a:latin typeface="+mn-lt"/>
                <a:cs typeface="+mn-cs"/>
              </a:rPr>
              <a:t>considerable increase in RNA formation.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Therefore PgapA PDH </a:t>
            </a:r>
            <a:r>
              <a:rPr lang="en-US" sz="2000" i="1" dirty="0" smtClean="0">
                <a:latin typeface="+mn-lt"/>
                <a:cs typeface="+mn-cs"/>
              </a:rPr>
              <a:t>E. coli</a:t>
            </a:r>
            <a:r>
              <a:rPr lang="en-US" sz="2000" dirty="0" smtClean="0">
                <a:latin typeface="+mn-lt"/>
                <a:cs typeface="+mn-cs"/>
              </a:rPr>
              <a:t> B was </a:t>
            </a:r>
            <a:r>
              <a:rPr lang="en-US" sz="2000" dirty="0">
                <a:latin typeface="+mn-lt"/>
                <a:cs typeface="+mn-cs"/>
              </a:rPr>
              <a:t>considered for further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u="sng" dirty="0" smtClean="0">
                <a:solidFill>
                  <a:srgbClr val="7030A0"/>
                </a:solidFill>
              </a:rPr>
              <a:t/>
            </a:r>
            <a:br>
              <a:rPr lang="en-US" sz="2800" u="sng" dirty="0" smtClean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4</a:t>
            </a:r>
            <a:r>
              <a:rPr lang="en-US" sz="2800" dirty="0" smtClean="0">
                <a:solidFill>
                  <a:srgbClr val="7030A0"/>
                </a:solidFill>
              </a:rPr>
              <a:t>. </a:t>
            </a:r>
            <a:r>
              <a:rPr lang="en-US" sz="2800" u="sng" dirty="0" smtClean="0">
                <a:solidFill>
                  <a:srgbClr val="7030A0"/>
                </a:solidFill>
              </a:rPr>
              <a:t>Chromosomal gene deletion</a:t>
            </a:r>
            <a:br>
              <a:rPr lang="en-US" sz="2800" u="sng" dirty="0" smtClean="0">
                <a:solidFill>
                  <a:srgbClr val="7030A0"/>
                </a:solidFill>
              </a:rPr>
            </a:br>
            <a:endParaRPr lang="en-US" sz="2800" u="sng" dirty="0" smtClean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transdu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6813" y="1600200"/>
            <a:ext cx="6810375" cy="4525963"/>
          </a:xfrm>
        </p:spPr>
      </p:pic>
      <p:graphicFrame>
        <p:nvGraphicFramePr>
          <p:cNvPr id="6" name="Diagram 5"/>
          <p:cNvGraphicFramePr/>
          <p:nvPr/>
        </p:nvGraphicFramePr>
        <p:xfrm>
          <a:off x="990600" y="3733800"/>
          <a:ext cx="34290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1" y="904876"/>
          <a:ext cx="8915398" cy="442912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23682"/>
                <a:gridCol w="934364"/>
                <a:gridCol w="934364"/>
                <a:gridCol w="934244"/>
                <a:gridCol w="700898"/>
                <a:gridCol w="817569"/>
                <a:gridCol w="817569"/>
                <a:gridCol w="895432"/>
                <a:gridCol w="739707"/>
                <a:gridCol w="817569"/>
              </a:tblGrid>
              <a:tr h="838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Strain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/>
                        <a:t>Glc</a:t>
                      </a:r>
                      <a:r>
                        <a:rPr lang="en-US" sz="1500" u="none" strike="noStrike" dirty="0"/>
                        <a:t> consumed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Lactate (</a:t>
                      </a:r>
                      <a:r>
                        <a:rPr lang="en-US" sz="1500" u="none" strike="noStrike" dirty="0" err="1" smtClean="0"/>
                        <a:t>mM</a:t>
                      </a:r>
                      <a:r>
                        <a:rPr lang="en-US" sz="1500" u="none" strike="noStrike" dirty="0" smtClean="0"/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Succinate (</a:t>
                      </a:r>
                      <a:r>
                        <a:rPr lang="en-US" sz="1500" u="none" strike="noStrike" dirty="0" err="1" smtClean="0"/>
                        <a:t>mM</a:t>
                      </a:r>
                      <a:r>
                        <a:rPr lang="en-US" sz="1500" u="none" strike="noStrike" dirty="0" smtClean="0"/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Acetate (</a:t>
                      </a:r>
                      <a:r>
                        <a:rPr lang="en-US" sz="1500" u="none" strike="noStrike" dirty="0" err="1" smtClean="0"/>
                        <a:t>mM</a:t>
                      </a:r>
                      <a:r>
                        <a:rPr lang="en-US" sz="1500" u="none" strike="noStrike" dirty="0" smtClean="0"/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/>
                        <a:t>Formate</a:t>
                      </a:r>
                      <a:r>
                        <a:rPr lang="en-US" sz="1500" u="none" strike="noStrike" dirty="0" smtClean="0"/>
                        <a:t> (</a:t>
                      </a:r>
                      <a:r>
                        <a:rPr lang="en-US" sz="1500" u="none" strike="noStrike" dirty="0" err="1" smtClean="0"/>
                        <a:t>mM</a:t>
                      </a:r>
                      <a:r>
                        <a:rPr lang="en-US" sz="1500" u="none" strike="noStrike" dirty="0" smtClean="0"/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Ethanol (</a:t>
                      </a:r>
                      <a:r>
                        <a:rPr lang="en-US" sz="1500" u="none" strike="noStrike" dirty="0" err="1" smtClean="0"/>
                        <a:t>mM</a:t>
                      </a:r>
                      <a:r>
                        <a:rPr lang="en-US" sz="1500" u="none" strike="noStrike" dirty="0" smtClean="0"/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Yield (</a:t>
                      </a:r>
                      <a:r>
                        <a:rPr lang="en-US" sz="1500" u="none" strike="noStrike" dirty="0" err="1"/>
                        <a:t>mM</a:t>
                      </a:r>
                      <a:r>
                        <a:rPr lang="en-US" sz="1500" u="none" strike="noStrike" dirty="0"/>
                        <a:t>/</a:t>
                      </a:r>
                      <a:r>
                        <a:rPr lang="en-US" sz="1500" u="none" strike="noStrike" dirty="0" err="1"/>
                        <a:t>mM</a:t>
                      </a:r>
                      <a:r>
                        <a:rPr lang="en-US" sz="1500" u="none" strike="noStrike" dirty="0"/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Yield (g/g)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OD 600nm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E. coli </a:t>
                      </a:r>
                      <a:r>
                        <a:rPr lang="en-US" sz="1500" u="none" strike="noStrike" dirty="0" smtClean="0"/>
                        <a:t>B 24hr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19.28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26.37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2.96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8.19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7.95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2.53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0.13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4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/>
                        <a:t>P</a:t>
                      </a:r>
                      <a:r>
                        <a:rPr lang="en-US" sz="1500" u="none" strike="noStrike" baseline="-25000" dirty="0" err="1" smtClean="0"/>
                        <a:t>gapA</a:t>
                      </a:r>
                      <a:r>
                        <a:rPr lang="en-US" sz="1500" u="none" strike="noStrike" dirty="0" err="1" smtClean="0"/>
                        <a:t>PDH</a:t>
                      </a:r>
                      <a:r>
                        <a:rPr lang="en-US" sz="1500" u="none" strike="noStrike" dirty="0" smtClean="0"/>
                        <a:t> 24hr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19.92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1.19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2.78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10.33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14.58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5.65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0.28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4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P</a:t>
                      </a:r>
                      <a:r>
                        <a:rPr lang="en-US" sz="1500" u="none" strike="noStrike" baseline="-25000" dirty="0" smtClean="0"/>
                        <a:t>gapA </a:t>
                      </a:r>
                      <a:r>
                        <a:rPr lang="en-US" sz="1500" u="none" strike="noStrike" baseline="0" dirty="0" smtClean="0"/>
                        <a:t>PDH</a:t>
                      </a:r>
                      <a:r>
                        <a:rPr lang="el-GR" sz="1500" b="1" u="none" strike="noStrike" dirty="0" smtClean="0"/>
                        <a:t>Δ</a:t>
                      </a:r>
                      <a:r>
                        <a:rPr lang="en-US" sz="1500" b="1" u="none" strike="noStrike" dirty="0" err="1" smtClean="0"/>
                        <a:t>ldhA</a:t>
                      </a:r>
                      <a:r>
                        <a:rPr lang="en-US" sz="1500" b="1" u="none" strike="noStrike" dirty="0" smtClean="0"/>
                        <a:t> </a:t>
                      </a:r>
                      <a:r>
                        <a:rPr lang="en-US" sz="1500" u="none" strike="noStrike" dirty="0" smtClean="0"/>
                        <a:t>24hr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11.71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2.83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1.53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6.09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4.66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0.40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6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P</a:t>
                      </a:r>
                      <a:r>
                        <a:rPr lang="en-US" sz="1500" u="none" strike="noStrike" baseline="-25000" dirty="0" smtClean="0"/>
                        <a:t>gapA</a:t>
                      </a:r>
                      <a:r>
                        <a:rPr lang="en-US" sz="1500" u="none" strike="noStrike" dirty="0" smtClean="0"/>
                        <a:t> PDH</a:t>
                      </a:r>
                      <a:r>
                        <a:rPr lang="el-GR" sz="1500" b="0" u="none" strike="noStrike" dirty="0" smtClean="0"/>
                        <a:t>Δ</a:t>
                      </a:r>
                      <a:r>
                        <a:rPr lang="en-US" sz="1500" b="0" u="none" strike="noStrike" dirty="0" err="1"/>
                        <a:t>ldhA</a:t>
                      </a:r>
                      <a:r>
                        <a:rPr lang="en-US" sz="1500" b="0" u="none" strike="noStrike" dirty="0"/>
                        <a:t> </a:t>
                      </a:r>
                      <a:r>
                        <a:rPr lang="el-GR" sz="1500" b="1" u="none" strike="noStrike" dirty="0"/>
                        <a:t>Δ</a:t>
                      </a:r>
                      <a:r>
                        <a:rPr lang="en-US" sz="1500" b="1" u="none" strike="noStrike" dirty="0" err="1" smtClean="0"/>
                        <a:t>frdA</a:t>
                      </a:r>
                      <a:r>
                        <a:rPr lang="en-US" sz="1500" b="1" u="none" strike="noStrike" dirty="0" smtClean="0"/>
                        <a:t>  </a:t>
                      </a:r>
                      <a:r>
                        <a:rPr lang="en-US" sz="1500" u="none" strike="noStrike" dirty="0" smtClean="0"/>
                        <a:t>24hr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8.82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0.74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1.25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1.53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6.82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5.04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0.57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/>
                        <a:t>P</a:t>
                      </a:r>
                      <a:r>
                        <a:rPr lang="en-US" sz="1500" u="none" strike="noStrike" baseline="-25000" dirty="0" err="1" smtClean="0"/>
                        <a:t>gapA</a:t>
                      </a:r>
                      <a:r>
                        <a:rPr lang="en-US" sz="1500" u="none" strike="noStrike" dirty="0" err="1" smtClean="0"/>
                        <a:t>PDH</a:t>
                      </a:r>
                      <a:r>
                        <a:rPr lang="el-GR" sz="1500" u="none" strike="noStrike" dirty="0" smtClean="0"/>
                        <a:t>Δ</a:t>
                      </a:r>
                      <a:r>
                        <a:rPr lang="en-US" sz="1500" u="none" strike="noStrike" dirty="0" err="1"/>
                        <a:t>ldhA</a:t>
                      </a:r>
                      <a:r>
                        <a:rPr lang="en-US" sz="1500" u="none" strike="noStrike" dirty="0"/>
                        <a:t> </a:t>
                      </a:r>
                      <a:r>
                        <a:rPr lang="el-GR" sz="1500" u="none" strike="noStrike" dirty="0"/>
                        <a:t>Δ</a:t>
                      </a:r>
                      <a:r>
                        <a:rPr lang="en-US" sz="1500" u="none" strike="noStrike" dirty="0" err="1"/>
                        <a:t>frdA</a:t>
                      </a:r>
                      <a:r>
                        <a:rPr lang="en-US" sz="1500" u="none" strike="noStrike" dirty="0"/>
                        <a:t> </a:t>
                      </a:r>
                      <a:r>
                        <a:rPr lang="el-GR" sz="1500" b="1" u="none" strike="noStrike" dirty="0"/>
                        <a:t>Δ</a:t>
                      </a:r>
                      <a:r>
                        <a:rPr lang="en-US" sz="1500" b="1" u="none" strike="noStrike" dirty="0" err="1"/>
                        <a:t>ackA</a:t>
                      </a:r>
                      <a:r>
                        <a:rPr lang="en-US" sz="1500" b="1" u="none" strike="noStrike" dirty="0"/>
                        <a:t> </a:t>
                      </a:r>
                      <a:r>
                        <a:rPr lang="en-US" sz="1500" u="none" strike="noStrike" dirty="0"/>
                        <a:t>144hr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9.45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0.15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1.16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7.21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11.01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10.13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1.07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2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P</a:t>
                      </a:r>
                      <a:r>
                        <a:rPr lang="en-US" sz="1500" u="none" strike="noStrike" baseline="-25000" dirty="0" smtClean="0"/>
                        <a:t>gapA</a:t>
                      </a:r>
                      <a:r>
                        <a:rPr lang="en-US" sz="1500" u="none" strike="noStrike" dirty="0" smtClean="0"/>
                        <a:t> PDH</a:t>
                      </a:r>
                      <a:r>
                        <a:rPr lang="el-GR" sz="1500" u="none" strike="noStrike" dirty="0" smtClean="0"/>
                        <a:t>Δ</a:t>
                      </a:r>
                      <a:r>
                        <a:rPr lang="en-US" sz="1500" u="none" strike="noStrike" dirty="0" err="1"/>
                        <a:t>ldhA</a:t>
                      </a:r>
                      <a:r>
                        <a:rPr lang="en-US" sz="1500" u="none" strike="noStrike" dirty="0"/>
                        <a:t> </a:t>
                      </a:r>
                      <a:r>
                        <a:rPr lang="el-GR" sz="1500" u="none" strike="noStrike" dirty="0"/>
                        <a:t>Δ</a:t>
                      </a:r>
                      <a:r>
                        <a:rPr lang="en-US" sz="1500" u="none" strike="noStrike" dirty="0" err="1"/>
                        <a:t>frdA</a:t>
                      </a:r>
                      <a:r>
                        <a:rPr lang="en-US" sz="1500" u="none" strike="noStrike" dirty="0"/>
                        <a:t> </a:t>
                      </a:r>
                      <a:r>
                        <a:rPr lang="el-GR" sz="1500" u="none" strike="noStrike" dirty="0"/>
                        <a:t>Δ</a:t>
                      </a:r>
                      <a:r>
                        <a:rPr lang="en-US" sz="1500" u="none" strike="noStrike" dirty="0" err="1"/>
                        <a:t>ackA</a:t>
                      </a:r>
                      <a:r>
                        <a:rPr lang="en-US" sz="1500" u="none" strike="noStrike" dirty="0"/>
                        <a:t> </a:t>
                      </a:r>
                      <a:r>
                        <a:rPr lang="el-GR" sz="1500" b="1" u="none" strike="noStrike" dirty="0"/>
                        <a:t>Δ</a:t>
                      </a:r>
                      <a:r>
                        <a:rPr lang="en-US" sz="1500" b="1" u="none" strike="noStrike" dirty="0" err="1"/>
                        <a:t>pflB</a:t>
                      </a:r>
                      <a:r>
                        <a:rPr lang="en-US" sz="1500" b="1" u="none" strike="noStrike" dirty="0"/>
                        <a:t> </a:t>
                      </a:r>
                      <a:r>
                        <a:rPr lang="en-US" sz="1500" u="none" strike="noStrike" dirty="0"/>
                        <a:t>192hr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60.53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1.80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1.78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4.96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100.00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1.65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3048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Deletion strains profile, </a:t>
            </a:r>
            <a:r>
              <a:rPr lang="en-US" sz="2000" b="1" u="sng" dirty="0" err="1" smtClean="0">
                <a:solidFill>
                  <a:srgbClr val="7030A0"/>
                </a:solidFill>
              </a:rPr>
              <a:t>hungate</a:t>
            </a:r>
            <a:r>
              <a:rPr lang="en-US" sz="2000" b="1" u="sng" dirty="0" smtClean="0">
                <a:solidFill>
                  <a:srgbClr val="7030A0"/>
                </a:solidFill>
              </a:rPr>
              <a:t> tube, 18ml LB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1828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0.03</a:t>
            </a:r>
            <a:endParaRPr lang="en-US" sz="1500" dirty="0" smtClean="0">
              <a:solidFill>
                <a:srgbClr val="000000"/>
              </a:solidFill>
              <a:latin typeface="Calibri"/>
            </a:endParaRPr>
          </a:p>
          <a:p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2860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0.07</a:t>
            </a:r>
            <a:endParaRPr lang="en-US" sz="1500" dirty="0" smtClean="0">
              <a:solidFill>
                <a:srgbClr val="000000"/>
              </a:solidFill>
              <a:latin typeface="Calibri"/>
            </a:endParaRPr>
          </a:p>
          <a:p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743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0.10</a:t>
            </a:r>
            <a:endParaRPr lang="en-US" sz="1500" dirty="0" smtClean="0">
              <a:solidFill>
                <a:srgbClr val="000000"/>
              </a:solidFill>
              <a:latin typeface="Calibri"/>
            </a:endParaRPr>
          </a:p>
          <a:p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34290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0.1</a:t>
            </a:r>
            <a:r>
              <a:rPr lang="en-US" sz="15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41910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0.27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48006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0.41</a:t>
            </a:r>
            <a:endParaRPr lang="en-US" sz="1500" dirty="0"/>
          </a:p>
        </p:txBody>
      </p:sp>
      <p:grpSp>
        <p:nvGrpSpPr>
          <p:cNvPr id="2" name="Group 11"/>
          <p:cNvGrpSpPr/>
          <p:nvPr/>
        </p:nvGrpSpPr>
        <p:grpSpPr>
          <a:xfrm>
            <a:off x="1219200" y="5805720"/>
            <a:ext cx="6781799" cy="823680"/>
            <a:chOff x="0" y="7259"/>
            <a:chExt cx="6781799" cy="82368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0" y="7259"/>
              <a:ext cx="6781799" cy="8236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0209" y="47468"/>
              <a:ext cx="6701381" cy="7432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Thus, production of the side products was </a:t>
              </a:r>
              <a:r>
                <a:rPr lang="en-US" sz="1800" kern="1200" dirty="0" err="1" smtClean="0"/>
                <a:t>minimised</a:t>
              </a:r>
              <a:r>
                <a:rPr lang="en-US" sz="1800" kern="1200" dirty="0" smtClean="0"/>
                <a:t> after the gene deletion and subsequent increase in the ethanol levels. </a:t>
              </a:r>
              <a:endParaRPr lang="en-US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10668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0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7030A0"/>
                </a:solidFill>
              </a:rPr>
              <a:t>Comparison of Product Yield by the deletion mutants, </a:t>
            </a:r>
            <a:r>
              <a:rPr lang="en-US" sz="2000" b="1" u="sng" dirty="0" err="1" smtClean="0">
                <a:solidFill>
                  <a:srgbClr val="7030A0"/>
                </a:solidFill>
              </a:rPr>
              <a:t>hungate</a:t>
            </a:r>
            <a:r>
              <a:rPr lang="en-US" sz="2000" b="1" u="sng" dirty="0" smtClean="0">
                <a:solidFill>
                  <a:srgbClr val="7030A0"/>
                </a:solidFill>
              </a:rPr>
              <a:t> tube, Lb, 2.5g/l Glucose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Ethanol as </a:t>
            </a:r>
            <a:r>
              <a:rPr lang="en-US" dirty="0" err="1" smtClean="0">
                <a:solidFill>
                  <a:srgbClr val="7030A0"/>
                </a:solidFill>
              </a:rPr>
              <a:t>BioFuel</a:t>
            </a:r>
            <a:endParaRPr lang="en-IN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897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57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7030A0"/>
                </a:solidFill>
              </a:rPr>
              <a:t>E. coli </a:t>
            </a:r>
            <a:r>
              <a:rPr lang="en-US" sz="2000" b="1" u="sng" dirty="0" smtClean="0">
                <a:solidFill>
                  <a:srgbClr val="7030A0"/>
                </a:solidFill>
              </a:rPr>
              <a:t>B Vs </a:t>
            </a:r>
            <a:r>
              <a:rPr lang="en-US" sz="2000" b="1" u="sng" dirty="0" err="1" smtClean="0">
                <a:solidFill>
                  <a:srgbClr val="7030A0"/>
                </a:solidFill>
              </a:rPr>
              <a:t>Engg</a:t>
            </a:r>
            <a:r>
              <a:rPr lang="en-US" sz="2000" b="1" u="sng" dirty="0" smtClean="0">
                <a:solidFill>
                  <a:srgbClr val="7030A0"/>
                </a:solidFill>
              </a:rPr>
              <a:t>. strain, 300ml LB, 50g/l glucose, pH </a:t>
            </a:r>
            <a:r>
              <a:rPr lang="en-US" sz="2000" b="1" u="sng" dirty="0" smtClean="0">
                <a:solidFill>
                  <a:srgbClr val="7030A0"/>
                </a:solidFill>
              </a:rPr>
              <a:t>6.8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28601" y="1219200"/>
          <a:ext cx="403859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882788" y="1371600"/>
          <a:ext cx="5108812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14400" y="5029200"/>
            <a:ext cx="2585836" cy="107721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Maximum Ethanol</a:t>
            </a:r>
          </a:p>
          <a:p>
            <a:r>
              <a:rPr lang="en-US" sz="1600" dirty="0" smtClean="0"/>
              <a:t> Productivity= 3.06 mmol/l/h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Ethanol </a:t>
            </a:r>
            <a:r>
              <a:rPr lang="en-US" sz="1600" dirty="0"/>
              <a:t>Yield = </a:t>
            </a:r>
            <a:r>
              <a:rPr lang="en-US" sz="1600" dirty="0" smtClean="0"/>
              <a:t>0.08 </a:t>
            </a:r>
            <a:r>
              <a:rPr lang="en-US" sz="1600" dirty="0"/>
              <a:t>g/g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53000" y="5029200"/>
            <a:ext cx="2585836" cy="107721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Maximum Ethanol</a:t>
            </a:r>
          </a:p>
          <a:p>
            <a:r>
              <a:rPr lang="en-US" sz="1600" dirty="0" smtClean="0"/>
              <a:t> Productivity= 7.52 </a:t>
            </a:r>
            <a:r>
              <a:rPr lang="en-US" sz="1600" dirty="0" err="1" smtClean="0"/>
              <a:t>mmol</a:t>
            </a:r>
            <a:r>
              <a:rPr lang="en-US" sz="1600" dirty="0" smtClean="0"/>
              <a:t>/l/h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Ethanol </a:t>
            </a:r>
            <a:r>
              <a:rPr lang="en-US" sz="1600" dirty="0"/>
              <a:t>Yield = </a:t>
            </a:r>
            <a:r>
              <a:rPr lang="en-US" sz="1600" dirty="0" smtClean="0"/>
              <a:t>0.378 </a:t>
            </a:r>
            <a:r>
              <a:rPr lang="en-US" sz="1600" dirty="0"/>
              <a:t>g/g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60677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28569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A. Improvement in cell growth upon basal level of </a:t>
            </a:r>
            <a:r>
              <a:rPr lang="en-US" sz="2000" b="1" dirty="0" err="1" smtClean="0">
                <a:solidFill>
                  <a:srgbClr val="7030A0"/>
                </a:solidFill>
              </a:rPr>
              <a:t>ack</a:t>
            </a:r>
            <a:r>
              <a:rPr lang="en-US" sz="2000" b="1" dirty="0" smtClean="0">
                <a:solidFill>
                  <a:srgbClr val="7030A0"/>
                </a:solidFill>
              </a:rPr>
              <a:t> expression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7775" y="1133475"/>
            <a:ext cx="13716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>
                <a:latin typeface="Calibri" pitchFamily="34" charset="0"/>
              </a:rPr>
              <a:t>Acetyl-phosphate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98925" y="9144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Calibri" pitchFamily="34" charset="0"/>
              </a:rPr>
              <a:t>ACK (</a:t>
            </a:r>
            <a:r>
              <a:rPr lang="en-US" sz="1000" b="1" i="1">
                <a:latin typeface="Calibri" pitchFamily="34" charset="0"/>
              </a:rPr>
              <a:t>ackA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5010150" y="1095375"/>
            <a:ext cx="1009650" cy="266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latin typeface="Calibri" pitchFamily="34" charset="0"/>
              </a:rPr>
              <a:t>Acetate </a:t>
            </a:r>
          </a:p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4556125" y="1514475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</a:rPr>
              <a:t>ATP</a:t>
            </a:r>
          </a:p>
          <a:p>
            <a:endParaRPr lang="en-US" b="1">
              <a:latin typeface="Calibri" pitchFamily="34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870325" y="1257300"/>
            <a:ext cx="1143000" cy="228600"/>
            <a:chOff x="9540" y="14535"/>
            <a:chExt cx="1800" cy="360"/>
          </a:xfrm>
        </p:grpSpPr>
        <p:sp>
          <p:nvSpPr>
            <p:cNvPr id="12" name="Line 40"/>
            <p:cNvSpPr>
              <a:spLocks noChangeShapeType="1"/>
            </p:cNvSpPr>
            <p:nvPr/>
          </p:nvSpPr>
          <p:spPr bwMode="auto">
            <a:xfrm flipH="1">
              <a:off x="9540" y="14535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rc 41"/>
            <p:cNvSpPr>
              <a:spLocks/>
            </p:cNvSpPr>
            <p:nvPr/>
          </p:nvSpPr>
          <p:spPr bwMode="auto">
            <a:xfrm rot="10800000" flipH="1" flipV="1">
              <a:off x="10440" y="14535"/>
              <a:ext cx="450" cy="3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1371600"/>
          <a:ext cx="4343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886200" y="1143000"/>
          <a:ext cx="4983707" cy="336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4572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Final strain SSY09-ACK, 300ml LB, 50g/l glucose/</a:t>
            </a:r>
            <a:r>
              <a:rPr lang="en-US" sz="2000" b="1" u="sng" dirty="0" err="1" smtClean="0">
                <a:solidFill>
                  <a:srgbClr val="7030A0"/>
                </a:solidFill>
              </a:rPr>
              <a:t>xylose</a:t>
            </a:r>
            <a:r>
              <a:rPr lang="en-US" sz="2000" b="1" u="sng" dirty="0" smtClean="0">
                <a:solidFill>
                  <a:srgbClr val="7030A0"/>
                </a:solidFill>
              </a:rPr>
              <a:t>, pH 7.2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14400" y="5029200"/>
            <a:ext cx="2690032" cy="107721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Maximum Ethanol</a:t>
            </a:r>
          </a:p>
          <a:p>
            <a:r>
              <a:rPr lang="en-US" sz="1600" dirty="0" smtClean="0"/>
              <a:t> Productivity= 12.34 mmol/l/h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Ethanol </a:t>
            </a:r>
            <a:r>
              <a:rPr lang="en-US" sz="1600" dirty="0"/>
              <a:t>Yield = </a:t>
            </a:r>
            <a:r>
              <a:rPr lang="en-US" sz="1600" dirty="0" smtClean="0"/>
              <a:t>0.483 </a:t>
            </a:r>
            <a:r>
              <a:rPr lang="en-US" sz="1600" dirty="0"/>
              <a:t>g/g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29200" y="5029200"/>
            <a:ext cx="2632324" cy="107721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Maximum Ethanol</a:t>
            </a:r>
          </a:p>
          <a:p>
            <a:r>
              <a:rPr lang="en-US" sz="1600" dirty="0" smtClean="0"/>
              <a:t> Productivity=  1.67 mmol/l/h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Ethanol </a:t>
            </a:r>
            <a:r>
              <a:rPr lang="en-US" sz="1600" dirty="0"/>
              <a:t>Yield = </a:t>
            </a:r>
            <a:r>
              <a:rPr lang="en-US" sz="1600" dirty="0" smtClean="0"/>
              <a:t>0.233 </a:t>
            </a:r>
            <a:r>
              <a:rPr lang="en-US" sz="1600" dirty="0"/>
              <a:t>g/g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B. </a:t>
            </a:r>
            <a:r>
              <a:rPr lang="en-US" sz="2000" b="1" u="sng" dirty="0" smtClean="0">
                <a:solidFill>
                  <a:srgbClr val="7030A0"/>
                </a:solidFill>
              </a:rPr>
              <a:t>pH and </a:t>
            </a:r>
            <a:r>
              <a:rPr lang="en-US" sz="2000" b="1" u="sng" dirty="0" err="1" smtClean="0">
                <a:solidFill>
                  <a:srgbClr val="7030A0"/>
                </a:solidFill>
              </a:rPr>
              <a:t>microaerobic</a:t>
            </a:r>
            <a:r>
              <a:rPr lang="en-US" sz="2000" b="1" u="sng" dirty="0" smtClean="0">
                <a:solidFill>
                  <a:srgbClr val="7030A0"/>
                </a:solidFill>
              </a:rPr>
              <a:t> condition </a:t>
            </a:r>
            <a:r>
              <a:rPr lang="en-US" sz="2000" b="1" u="sng" dirty="0" err="1" smtClean="0">
                <a:solidFill>
                  <a:srgbClr val="7030A0"/>
                </a:solidFill>
              </a:rPr>
              <a:t>optimisation</a:t>
            </a:r>
            <a:r>
              <a:rPr lang="en-US" sz="2000" b="1" u="sng" dirty="0" smtClean="0">
                <a:solidFill>
                  <a:srgbClr val="7030A0"/>
                </a:solidFill>
              </a:rPr>
              <a:t> 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" y="990601"/>
          <a:ext cx="4419599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300364" y="4953000"/>
            <a:ext cx="2585836" cy="107721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Maximum Ethanol</a:t>
            </a:r>
          </a:p>
          <a:p>
            <a:r>
              <a:rPr lang="en-US" sz="1600" dirty="0" smtClean="0"/>
              <a:t> Productivity= 6.84 mmol/l/h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Ethanol </a:t>
            </a:r>
            <a:r>
              <a:rPr lang="en-US" sz="1600" dirty="0"/>
              <a:t>Yield = </a:t>
            </a:r>
            <a:r>
              <a:rPr lang="en-US" sz="1600" dirty="0" smtClean="0"/>
              <a:t>0.416 </a:t>
            </a:r>
            <a:r>
              <a:rPr lang="en-US" sz="1600" dirty="0"/>
              <a:t>g/g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248150" y="1219200"/>
          <a:ext cx="4895850" cy="315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38964" y="4953000"/>
            <a:ext cx="2690032" cy="107721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Maximum Ethanol</a:t>
            </a:r>
          </a:p>
          <a:p>
            <a:r>
              <a:rPr lang="en-US" sz="1600" dirty="0" smtClean="0"/>
              <a:t> Productivity= 14.94 mmol/l/h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Ethanol </a:t>
            </a:r>
            <a:r>
              <a:rPr lang="en-US" sz="1600" dirty="0"/>
              <a:t>Yield = </a:t>
            </a:r>
            <a:r>
              <a:rPr lang="en-US" sz="1600" dirty="0" smtClean="0"/>
              <a:t>0.411 </a:t>
            </a:r>
            <a:r>
              <a:rPr lang="en-US" sz="1600" dirty="0"/>
              <a:t>g/g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1015284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SSY09 </a:t>
            </a:r>
            <a:r>
              <a:rPr lang="en-US" sz="1600" b="1" dirty="0" err="1" smtClean="0"/>
              <a:t>pZS</a:t>
            </a:r>
            <a:r>
              <a:rPr lang="en-US" sz="1600" b="1" dirty="0" smtClean="0"/>
              <a:t>-ACK pH6.3 Microaerobic 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Glc</a:t>
            </a:r>
            <a:r>
              <a:rPr lang="en-US" sz="1600" b="1" dirty="0" smtClean="0"/>
              <a:t> + </a:t>
            </a:r>
            <a:r>
              <a:rPr lang="en-US" sz="1600" b="1" dirty="0" err="1" smtClean="0"/>
              <a:t>Xyl</a:t>
            </a:r>
            <a:r>
              <a:rPr lang="en-US" sz="1600" b="1" dirty="0" smtClean="0"/>
              <a:t>)</a:t>
            </a:r>
          </a:p>
          <a:p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693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Still to Achieve: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Co-utilization of the sugars, </a:t>
            </a:r>
            <a:r>
              <a:rPr lang="en-US" dirty="0" err="1" smtClean="0"/>
              <a:t>hexose</a:t>
            </a:r>
            <a:r>
              <a:rPr lang="en-US" dirty="0" smtClean="0"/>
              <a:t> &amp; pentose</a:t>
            </a:r>
          </a:p>
          <a:p>
            <a:pPr lvl="5">
              <a:buFont typeface="Arial" pitchFamily="34" charset="0"/>
              <a:buChar char="•"/>
            </a:pPr>
            <a:endParaRPr lang="en-US" dirty="0" smtClean="0"/>
          </a:p>
          <a:p>
            <a:pPr lvl="5">
              <a:buFont typeface="Arial" pitchFamily="34" charset="0"/>
              <a:buChar char="•"/>
            </a:pPr>
            <a:r>
              <a:rPr lang="en-US" dirty="0" smtClean="0"/>
              <a:t> Adaption in minimal media on </a:t>
            </a:r>
            <a:r>
              <a:rPr lang="en-US" dirty="0" err="1" smtClean="0"/>
              <a:t>Xylose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Engineering the microbe for the extra ATP for faster production rates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5">
              <a:buFont typeface="Arial" pitchFamily="34" charset="0"/>
              <a:buChar char="•"/>
            </a:pPr>
            <a:r>
              <a:rPr lang="en-US" dirty="0" smtClean="0"/>
              <a:t> Fine </a:t>
            </a:r>
            <a:r>
              <a:rPr lang="en-US" smtClean="0"/>
              <a:t>tuning of the </a:t>
            </a:r>
            <a:r>
              <a:rPr lang="en-US" dirty="0" smtClean="0"/>
              <a:t>Ack expression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http://www.greenpacks.org/wp-content/uploads/2008/08/bioethanol_pump.jpg"/>
          <p:cNvSpPr>
            <a:spLocks noChangeAspect="1" noChangeArrowheads="1"/>
          </p:cNvSpPr>
          <p:nvPr/>
        </p:nvSpPr>
        <p:spPr bwMode="auto">
          <a:xfrm>
            <a:off x="63500" y="-136525"/>
            <a:ext cx="5076825" cy="5943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http://www.greenpacks.org/wp-content/uploads/2008/08/bioethanol_pump.jpg"/>
          <p:cNvSpPr>
            <a:spLocks noChangeAspect="1" noChangeArrowheads="1"/>
          </p:cNvSpPr>
          <p:nvPr/>
        </p:nvSpPr>
        <p:spPr bwMode="auto">
          <a:xfrm>
            <a:off x="63500" y="-136525"/>
            <a:ext cx="8648700" cy="1012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bioethanol_pu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4343401" cy="5027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1524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BioEthanol</a:t>
            </a:r>
            <a:r>
              <a:rPr lang="en-US" dirty="0" smtClean="0"/>
              <a:t> pump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Very soon !!!</a:t>
            </a:r>
          </a:p>
          <a:p>
            <a:pPr algn="ctr"/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791200" y="3886200"/>
            <a:ext cx="472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Freestyle Script" pitchFamily="66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-6016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7030A0"/>
                </a:solidFill>
              </a:rPr>
              <a:t>Strategies  </a:t>
            </a:r>
            <a:endParaRPr lang="en-IN" sz="36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6200" y="8382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600" y="1905000"/>
          <a:ext cx="4570413" cy="3427413"/>
        </p:xfrm>
        <a:graphic>
          <a:graphicData uri="http://schemas.openxmlformats.org/presentationml/2006/ole">
            <p:oleObj spid="_x0000_s1026" name="Presentation" r:id="rId3" imgW="4570603" imgH="3427427" progId="PowerPoint.Show.12">
              <p:embed/>
            </p:oleObj>
          </a:graphicData>
        </a:graphic>
      </p:graphicFrame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857625" y="1071563"/>
            <a:ext cx="1600200" cy="428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</a:rPr>
              <a:t>Phosphoenolpyruvate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933825" y="2736850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>
                <a:latin typeface="Calibri" pitchFamily="34" charset="0"/>
              </a:rPr>
              <a:t>Pyruvate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943475" y="5781675"/>
            <a:ext cx="13716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>
                <a:latin typeface="Calibri" pitchFamily="34" charset="0"/>
              </a:rPr>
              <a:t>Acetyl-phosphate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876675" y="4343400"/>
            <a:ext cx="16002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>
                <a:latin typeface="Calibri" pitchFamily="34" charset="0"/>
              </a:rPr>
              <a:t>Acetyl-Coenzyme-A</a:t>
            </a:r>
          </a:p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4848225" y="4676775"/>
            <a:ext cx="5715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3152775" y="5781675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</a:rPr>
              <a:t>Acetaldehyde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334000" y="2736850"/>
            <a:ext cx="9144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</a:rPr>
              <a:t>Fumarate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4819650" y="501967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>
                <a:latin typeface="Calibri" pitchFamily="34" charset="0"/>
              </a:rPr>
              <a:t>PTA</a:t>
            </a:r>
          </a:p>
          <a:p>
            <a:r>
              <a:rPr lang="en-US" sz="1000" b="1">
                <a:latin typeface="Calibri" pitchFamily="34" charset="0"/>
              </a:rPr>
              <a:t> (</a:t>
            </a:r>
            <a:r>
              <a:rPr lang="en-US" sz="1000" b="1" i="1">
                <a:latin typeface="Calibri" pitchFamily="34" charset="0"/>
              </a:rPr>
              <a:t>pta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6524625" y="5562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Calibri" pitchFamily="34" charset="0"/>
              </a:rPr>
              <a:t>ACK (</a:t>
            </a:r>
            <a:r>
              <a:rPr lang="en-US" sz="1000" b="1" i="1">
                <a:latin typeface="Calibri" pitchFamily="34" charset="0"/>
              </a:rPr>
              <a:t>ackA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3811588" y="1841500"/>
            <a:ext cx="731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000" b="1">
                <a:latin typeface="Calibri" pitchFamily="34" charset="0"/>
              </a:rPr>
              <a:t>PYK (</a:t>
            </a:r>
            <a:r>
              <a:rPr lang="en-US" sz="1000" b="1" i="1">
                <a:latin typeface="Calibri" pitchFamily="34" charset="0"/>
              </a:rPr>
              <a:t>pykF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37" name="AutoShape 12"/>
          <p:cNvSpPr>
            <a:spLocks noChangeArrowheads="1"/>
          </p:cNvSpPr>
          <p:nvPr/>
        </p:nvSpPr>
        <p:spPr bwMode="auto">
          <a:xfrm>
            <a:off x="3448050" y="304800"/>
            <a:ext cx="1047750" cy="266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3509963" y="342900"/>
            <a:ext cx="909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</a:rPr>
              <a:t>0.5 Glucose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>
            <a:off x="4621213" y="2965450"/>
            <a:ext cx="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>
            <a:off x="4800600" y="1554163"/>
            <a:ext cx="590550" cy="10287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1" name="Arc 16"/>
          <p:cNvSpPr>
            <a:spLocks/>
          </p:cNvSpPr>
          <p:nvPr/>
        </p:nvSpPr>
        <p:spPr bwMode="auto">
          <a:xfrm rot="3598828" flipH="1" flipV="1">
            <a:off x="5014913" y="1830388"/>
            <a:ext cx="28575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5133975" y="1668463"/>
            <a:ext cx="1028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</a:rPr>
              <a:t>CO</a:t>
            </a:r>
            <a:r>
              <a:rPr lang="en-US" sz="1200" baseline="-25000">
                <a:latin typeface="Calibri" pitchFamily="34" charset="0"/>
              </a:rPr>
              <a:t>2</a:t>
            </a:r>
            <a:r>
              <a:rPr lang="en-US" sz="1200">
                <a:latin typeface="Calibri" pitchFamily="34" charset="0"/>
              </a:rPr>
              <a:t> + NADH</a:t>
            </a: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H="1">
            <a:off x="3819525" y="4676775"/>
            <a:ext cx="5715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219825" y="2851150"/>
            <a:ext cx="1257300" cy="228600"/>
            <a:chOff x="7950" y="9360"/>
            <a:chExt cx="1980" cy="360"/>
          </a:xfrm>
        </p:grpSpPr>
        <p:sp>
          <p:nvSpPr>
            <p:cNvPr id="1095" name="Line 20"/>
            <p:cNvSpPr>
              <a:spLocks noChangeShapeType="1"/>
            </p:cNvSpPr>
            <p:nvPr/>
          </p:nvSpPr>
          <p:spPr bwMode="auto">
            <a:xfrm>
              <a:off x="7950" y="9360"/>
              <a:ext cx="1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Arc 21"/>
            <p:cNvSpPr>
              <a:spLocks/>
            </p:cNvSpPr>
            <p:nvPr/>
          </p:nvSpPr>
          <p:spPr bwMode="auto">
            <a:xfrm rot="10800000" flipV="1">
              <a:off x="8400" y="9360"/>
              <a:ext cx="450" cy="3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" name="AutoShape 22"/>
          <p:cNvSpPr>
            <a:spLocks noChangeArrowheads="1"/>
          </p:cNvSpPr>
          <p:nvPr/>
        </p:nvSpPr>
        <p:spPr bwMode="auto">
          <a:xfrm>
            <a:off x="7486650" y="2717800"/>
            <a:ext cx="1200150" cy="266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latin typeface="Calibri" pitchFamily="34" charset="0"/>
              </a:rPr>
              <a:t>Succinate </a:t>
            </a:r>
          </a:p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1046" name="AutoShape 23"/>
          <p:cNvSpPr>
            <a:spLocks noChangeArrowheads="1"/>
          </p:cNvSpPr>
          <p:nvPr/>
        </p:nvSpPr>
        <p:spPr bwMode="auto">
          <a:xfrm>
            <a:off x="4905375" y="3489325"/>
            <a:ext cx="981075" cy="266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Calibri" pitchFamily="34" charset="0"/>
              </a:rPr>
              <a:t>Formate </a:t>
            </a: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1047" name="Arc 24"/>
          <p:cNvSpPr>
            <a:spLocks/>
          </p:cNvSpPr>
          <p:nvPr/>
        </p:nvSpPr>
        <p:spPr bwMode="auto">
          <a:xfrm rot="10800000">
            <a:off x="4619625" y="3384550"/>
            <a:ext cx="28575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Text Box 25"/>
          <p:cNvSpPr txBox="1">
            <a:spLocks noChangeArrowheads="1"/>
          </p:cNvSpPr>
          <p:nvPr/>
        </p:nvSpPr>
        <p:spPr bwMode="auto">
          <a:xfrm>
            <a:off x="6315075" y="3108325"/>
            <a:ext cx="7715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>
                <a:latin typeface="Calibri" pitchFamily="34" charset="0"/>
              </a:rPr>
              <a:t>NADH/H</a:t>
            </a:r>
            <a:r>
              <a:rPr lang="en-US" sz="1200" baseline="-25000"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49" name="Text Box 26"/>
          <p:cNvSpPr txBox="1">
            <a:spLocks noChangeArrowheads="1"/>
          </p:cNvSpPr>
          <p:nvPr/>
        </p:nvSpPr>
        <p:spPr bwMode="auto">
          <a:xfrm>
            <a:off x="6172200" y="2679700"/>
            <a:ext cx="1028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>
                <a:latin typeface="Calibri" pitchFamily="34" charset="0"/>
              </a:rPr>
              <a:t>FRD (</a:t>
            </a:r>
            <a:r>
              <a:rPr lang="en-US" sz="1000" b="1" i="1">
                <a:latin typeface="Calibri" pitchFamily="34" charset="0"/>
              </a:rPr>
              <a:t>frdABCD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50" name="Text Box 27"/>
          <p:cNvSpPr txBox="1">
            <a:spLocks noChangeArrowheads="1"/>
          </p:cNvSpPr>
          <p:nvPr/>
        </p:nvSpPr>
        <p:spPr bwMode="auto">
          <a:xfrm>
            <a:off x="4048125" y="5019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000" b="1">
                <a:latin typeface="Calibri" pitchFamily="34" charset="0"/>
              </a:rPr>
              <a:t>ADH</a:t>
            </a:r>
          </a:p>
          <a:p>
            <a:pPr algn="r"/>
            <a:r>
              <a:rPr lang="en-US" sz="1000" b="1">
                <a:latin typeface="Calibri" pitchFamily="34" charset="0"/>
              </a:rPr>
              <a:t>(</a:t>
            </a:r>
            <a:r>
              <a:rPr lang="en-US" sz="1000" b="1" i="1">
                <a:latin typeface="Calibri" pitchFamily="34" charset="0"/>
              </a:rPr>
              <a:t>adhE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51" name="Text Box 28"/>
          <p:cNvSpPr txBox="1">
            <a:spLocks noChangeArrowheads="1"/>
          </p:cNvSpPr>
          <p:nvPr/>
        </p:nvSpPr>
        <p:spPr bwMode="auto">
          <a:xfrm>
            <a:off x="2543175" y="55530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Calibri" pitchFamily="34" charset="0"/>
              </a:rPr>
              <a:t>ADH</a:t>
            </a:r>
          </a:p>
          <a:p>
            <a:pPr algn="ctr"/>
            <a:r>
              <a:rPr lang="en-US" sz="1000" b="1">
                <a:latin typeface="Calibri" pitchFamily="34" charset="0"/>
              </a:rPr>
              <a:t>(</a:t>
            </a:r>
            <a:r>
              <a:rPr lang="en-US" sz="1000" b="1" i="1">
                <a:latin typeface="Calibri" pitchFamily="34" charset="0"/>
              </a:rPr>
              <a:t>adhE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52" name="AutoShape 29"/>
          <p:cNvSpPr>
            <a:spLocks noChangeArrowheads="1"/>
          </p:cNvSpPr>
          <p:nvPr/>
        </p:nvSpPr>
        <p:spPr bwMode="auto">
          <a:xfrm>
            <a:off x="1300163" y="5743575"/>
            <a:ext cx="909637" cy="266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Calibri" pitchFamily="34" charset="0"/>
              </a:rPr>
              <a:t>Ethanol </a:t>
            </a: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1053" name="AutoShape 30"/>
          <p:cNvSpPr>
            <a:spLocks noChangeArrowheads="1"/>
          </p:cNvSpPr>
          <p:nvPr/>
        </p:nvSpPr>
        <p:spPr bwMode="auto">
          <a:xfrm>
            <a:off x="7435850" y="5743575"/>
            <a:ext cx="1009650" cy="266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latin typeface="Calibri" pitchFamily="34" charset="0"/>
              </a:rPr>
              <a:t>Acetate </a:t>
            </a:r>
          </a:p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1054" name="Arc 31"/>
          <p:cNvSpPr>
            <a:spLocks/>
          </p:cNvSpPr>
          <p:nvPr/>
        </p:nvSpPr>
        <p:spPr bwMode="auto">
          <a:xfrm rot="18001172" flipV="1">
            <a:off x="3905250" y="4876800"/>
            <a:ext cx="28575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Text Box 32"/>
          <p:cNvSpPr txBox="1">
            <a:spLocks noChangeArrowheads="1"/>
          </p:cNvSpPr>
          <p:nvPr/>
        </p:nvSpPr>
        <p:spPr bwMode="auto">
          <a:xfrm>
            <a:off x="3543300" y="4695825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>
                <a:latin typeface="Calibri" pitchFamily="34" charset="0"/>
              </a:rPr>
              <a:t>NADH</a:t>
            </a:r>
          </a:p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1056" name="Text Box 33"/>
          <p:cNvSpPr txBox="1">
            <a:spLocks noChangeArrowheads="1"/>
          </p:cNvSpPr>
          <p:nvPr/>
        </p:nvSpPr>
        <p:spPr bwMode="auto">
          <a:xfrm>
            <a:off x="2543175" y="6124575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>
                <a:latin typeface="Calibri" pitchFamily="34" charset="0"/>
              </a:rPr>
              <a:t>NADH</a:t>
            </a:r>
          </a:p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1057" name="Text Box 34"/>
          <p:cNvSpPr txBox="1">
            <a:spLocks noChangeArrowheads="1"/>
          </p:cNvSpPr>
          <p:nvPr/>
        </p:nvSpPr>
        <p:spPr bwMode="auto">
          <a:xfrm>
            <a:off x="6981825" y="6162675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</a:rPr>
              <a:t>ATP</a:t>
            </a: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1058" name="Text Box 35"/>
          <p:cNvSpPr txBox="1">
            <a:spLocks noChangeArrowheads="1"/>
          </p:cNvSpPr>
          <p:nvPr/>
        </p:nvSpPr>
        <p:spPr bwMode="auto">
          <a:xfrm>
            <a:off x="3992563" y="2168525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</a:rPr>
              <a:t>ATP</a:t>
            </a:r>
          </a:p>
          <a:p>
            <a:endParaRPr lang="en-US" b="1">
              <a:latin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371975" y="1554163"/>
            <a:ext cx="228600" cy="1028700"/>
            <a:chOff x="5040" y="6120"/>
            <a:chExt cx="360" cy="1620"/>
          </a:xfrm>
        </p:grpSpPr>
        <p:sp>
          <p:nvSpPr>
            <p:cNvPr id="1093" name="Line 37"/>
            <p:cNvSpPr>
              <a:spLocks noChangeShapeType="1"/>
            </p:cNvSpPr>
            <p:nvPr/>
          </p:nvSpPr>
          <p:spPr bwMode="auto">
            <a:xfrm rot="5400000" flipH="1">
              <a:off x="4590" y="6930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Arc 38"/>
            <p:cNvSpPr>
              <a:spLocks/>
            </p:cNvSpPr>
            <p:nvPr/>
          </p:nvSpPr>
          <p:spPr bwMode="auto">
            <a:xfrm rot="-5400000" flipH="1" flipV="1">
              <a:off x="4995" y="6795"/>
              <a:ext cx="450" cy="3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296025" y="5905500"/>
            <a:ext cx="1143000" cy="228600"/>
            <a:chOff x="9540" y="14535"/>
            <a:chExt cx="1800" cy="360"/>
          </a:xfrm>
        </p:grpSpPr>
        <p:sp>
          <p:nvSpPr>
            <p:cNvPr id="1091" name="Line 40"/>
            <p:cNvSpPr>
              <a:spLocks noChangeShapeType="1"/>
            </p:cNvSpPr>
            <p:nvPr/>
          </p:nvSpPr>
          <p:spPr bwMode="auto">
            <a:xfrm flipH="1">
              <a:off x="9540" y="14535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Arc 41"/>
            <p:cNvSpPr>
              <a:spLocks/>
            </p:cNvSpPr>
            <p:nvPr/>
          </p:nvSpPr>
          <p:spPr bwMode="auto">
            <a:xfrm rot="10800000" flipH="1" flipV="1">
              <a:off x="10440" y="14535"/>
              <a:ext cx="450" cy="3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200275" y="5894388"/>
            <a:ext cx="1143000" cy="230187"/>
            <a:chOff x="2520" y="14532"/>
            <a:chExt cx="1800" cy="363"/>
          </a:xfrm>
        </p:grpSpPr>
        <p:sp>
          <p:nvSpPr>
            <p:cNvPr id="1089" name="Line 43"/>
            <p:cNvSpPr>
              <a:spLocks noChangeShapeType="1"/>
            </p:cNvSpPr>
            <p:nvPr/>
          </p:nvSpPr>
          <p:spPr bwMode="auto">
            <a:xfrm flipH="1">
              <a:off x="2520" y="14532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Arc 44"/>
            <p:cNvSpPr>
              <a:spLocks/>
            </p:cNvSpPr>
            <p:nvPr/>
          </p:nvSpPr>
          <p:spPr bwMode="auto">
            <a:xfrm rot="10800000" flipH="1" flipV="1">
              <a:off x="2880" y="14535"/>
              <a:ext cx="450" cy="3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2" name="Line 45"/>
          <p:cNvSpPr>
            <a:spLocks noChangeShapeType="1"/>
          </p:cNvSpPr>
          <p:nvPr/>
        </p:nvSpPr>
        <p:spPr bwMode="auto">
          <a:xfrm>
            <a:off x="4567239" y="592138"/>
            <a:ext cx="4762" cy="4746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3" name="Arc 46"/>
          <p:cNvSpPr>
            <a:spLocks/>
          </p:cNvSpPr>
          <p:nvPr/>
        </p:nvSpPr>
        <p:spPr bwMode="auto">
          <a:xfrm rot="16050242" flipH="1">
            <a:off x="4576763" y="750888"/>
            <a:ext cx="230187" cy="173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4" name="Text Box 47"/>
          <p:cNvSpPr txBox="1">
            <a:spLocks noChangeArrowheads="1"/>
          </p:cNvSpPr>
          <p:nvPr/>
        </p:nvSpPr>
        <p:spPr bwMode="auto">
          <a:xfrm>
            <a:off x="4806950" y="858838"/>
            <a:ext cx="525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>
                <a:latin typeface="Calibri" pitchFamily="34" charset="0"/>
              </a:rPr>
              <a:t>NADH</a:t>
            </a:r>
          </a:p>
          <a:p>
            <a:endParaRPr lang="en-US" b="1" dirty="0">
              <a:latin typeface="Calibri" pitchFamily="34" charset="0"/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857500" y="2820988"/>
            <a:ext cx="1447800" cy="228600"/>
            <a:chOff x="7950" y="9360"/>
            <a:chExt cx="1980" cy="360"/>
          </a:xfrm>
        </p:grpSpPr>
        <p:sp>
          <p:nvSpPr>
            <p:cNvPr id="1087" name="Line 49"/>
            <p:cNvSpPr>
              <a:spLocks noChangeShapeType="1"/>
            </p:cNvSpPr>
            <p:nvPr/>
          </p:nvSpPr>
          <p:spPr bwMode="auto">
            <a:xfrm flipH="1">
              <a:off x="7950" y="9360"/>
              <a:ext cx="1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Arc 50"/>
            <p:cNvSpPr>
              <a:spLocks/>
            </p:cNvSpPr>
            <p:nvPr/>
          </p:nvSpPr>
          <p:spPr bwMode="auto">
            <a:xfrm rot="10800000" flipH="1" flipV="1">
              <a:off x="8400" y="9360"/>
              <a:ext cx="450" cy="3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6" name="AutoShape 51"/>
          <p:cNvSpPr>
            <a:spLocks noChangeArrowheads="1"/>
          </p:cNvSpPr>
          <p:nvPr/>
        </p:nvSpPr>
        <p:spPr bwMode="auto">
          <a:xfrm>
            <a:off x="1600200" y="2716213"/>
            <a:ext cx="1200150" cy="266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Calibri" pitchFamily="34" charset="0"/>
              </a:rPr>
              <a:t>Lactate </a:t>
            </a: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1067" name="Text Box 52"/>
          <p:cNvSpPr txBox="1">
            <a:spLocks noChangeArrowheads="1"/>
          </p:cNvSpPr>
          <p:nvPr/>
        </p:nvSpPr>
        <p:spPr bwMode="auto">
          <a:xfrm>
            <a:off x="3343275" y="3049588"/>
            <a:ext cx="7715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>
                <a:latin typeface="Calibri" pitchFamily="34" charset="0"/>
              </a:rPr>
              <a:t>NADH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68" name="Text Box 53"/>
          <p:cNvSpPr txBox="1">
            <a:spLocks noChangeArrowheads="1"/>
          </p:cNvSpPr>
          <p:nvPr/>
        </p:nvSpPr>
        <p:spPr bwMode="auto">
          <a:xfrm>
            <a:off x="3314700" y="2582863"/>
            <a:ext cx="1028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>
                <a:latin typeface="Calibri" pitchFamily="34" charset="0"/>
              </a:rPr>
              <a:t>LDHA (</a:t>
            </a:r>
            <a:r>
              <a:rPr lang="en-US" sz="1000" b="1" i="1">
                <a:latin typeface="Calibri" pitchFamily="34" charset="0"/>
              </a:rPr>
              <a:t>ldhA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V="1">
            <a:off x="7315200" y="2574925"/>
            <a:ext cx="0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 flipV="1">
            <a:off x="7239000" y="2574925"/>
            <a:ext cx="0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V="1">
            <a:off x="6553200" y="5570538"/>
            <a:ext cx="0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 flipV="1">
            <a:off x="6496050" y="5570538"/>
            <a:ext cx="0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 flipV="1">
            <a:off x="3200400" y="2516188"/>
            <a:ext cx="0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3143250" y="2516188"/>
            <a:ext cx="0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Text Box 63"/>
          <p:cNvSpPr txBox="1">
            <a:spLocks noChangeArrowheads="1"/>
          </p:cNvSpPr>
          <p:nvPr/>
        </p:nvSpPr>
        <p:spPr bwMode="auto">
          <a:xfrm>
            <a:off x="3867150" y="3613150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000" b="1">
                <a:latin typeface="Calibri" pitchFamily="34" charset="0"/>
              </a:rPr>
              <a:t>PFL</a:t>
            </a:r>
          </a:p>
          <a:p>
            <a:pPr algn="r"/>
            <a:r>
              <a:rPr lang="en-US" sz="1000" b="1">
                <a:latin typeface="Calibri" pitchFamily="34" charset="0"/>
              </a:rPr>
              <a:t>(</a:t>
            </a:r>
            <a:r>
              <a:rPr lang="en-US" sz="1000" b="1" i="1">
                <a:latin typeface="Calibri" pitchFamily="34" charset="0"/>
              </a:rPr>
              <a:t>pflB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" name="Freeform 64"/>
          <p:cNvSpPr>
            <a:spLocks/>
          </p:cNvSpPr>
          <p:nvPr/>
        </p:nvSpPr>
        <p:spPr bwMode="auto">
          <a:xfrm>
            <a:off x="3486150" y="3038475"/>
            <a:ext cx="1085850" cy="1371600"/>
          </a:xfrm>
          <a:custGeom>
            <a:avLst/>
            <a:gdLst>
              <a:gd name="T0" fmla="*/ 2147483647 w 1710"/>
              <a:gd name="T1" fmla="*/ 0 h 2160"/>
              <a:gd name="T2" fmla="*/ 2147483647 w 1710"/>
              <a:gd name="T3" fmla="*/ 2147483647 h 2160"/>
              <a:gd name="T4" fmla="*/ 2147483647 w 1710"/>
              <a:gd name="T5" fmla="*/ 2147483647 h 2160"/>
              <a:gd name="T6" fmla="*/ 0 60000 65536"/>
              <a:gd name="T7" fmla="*/ 0 60000 65536"/>
              <a:gd name="T8" fmla="*/ 0 60000 65536"/>
              <a:gd name="T9" fmla="*/ 0 w 1710"/>
              <a:gd name="T10" fmla="*/ 0 h 2160"/>
              <a:gd name="T11" fmla="*/ 1710 w 1710"/>
              <a:gd name="T12" fmla="*/ 2160 h 2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0" h="2160">
                <a:moveTo>
                  <a:pt x="1710" y="0"/>
                </a:moveTo>
                <a:cubicBezTo>
                  <a:pt x="945" y="270"/>
                  <a:pt x="180" y="540"/>
                  <a:pt x="90" y="900"/>
                </a:cubicBezTo>
                <a:cubicBezTo>
                  <a:pt x="0" y="1260"/>
                  <a:pt x="585" y="1710"/>
                  <a:pt x="1170" y="21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Arc 65"/>
          <p:cNvSpPr>
            <a:spLocks/>
          </p:cNvSpPr>
          <p:nvPr/>
        </p:nvSpPr>
        <p:spPr bwMode="auto">
          <a:xfrm rot="7992978" flipH="1">
            <a:off x="3443288" y="3876675"/>
            <a:ext cx="269875" cy="2381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2895600" y="4181475"/>
            <a:ext cx="876300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 smtClean="0">
                <a:latin typeface="Calibri" pitchFamily="34" charset="0"/>
              </a:rPr>
              <a:t>           +CO</a:t>
            </a:r>
            <a:r>
              <a:rPr lang="en-US" sz="1200" baseline="-25000" dirty="0" smtClean="0">
                <a:latin typeface="Calibri" pitchFamily="34" charset="0"/>
              </a:rPr>
              <a:t>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2743200" y="3495675"/>
            <a:ext cx="781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000" b="1">
                <a:latin typeface="Calibri" pitchFamily="34" charset="0"/>
              </a:rPr>
              <a:t>PDH</a:t>
            </a:r>
          </a:p>
          <a:p>
            <a:pPr algn="r"/>
            <a:r>
              <a:rPr lang="en-US" sz="1000" b="1">
                <a:latin typeface="Calibri" pitchFamily="34" charset="0"/>
              </a:rPr>
              <a:t>(</a:t>
            </a:r>
            <a:r>
              <a:rPr lang="en-US" sz="1000" b="1" i="1">
                <a:latin typeface="Calibri" pitchFamily="34" charset="0"/>
              </a:rPr>
              <a:t>aceEF-lpd</a:t>
            </a:r>
            <a:r>
              <a:rPr lang="en-US" sz="1000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82" name="TextBox 72"/>
          <p:cNvSpPr txBox="1">
            <a:spLocks noChangeArrowheads="1"/>
          </p:cNvSpPr>
          <p:nvPr/>
        </p:nvSpPr>
        <p:spPr bwMode="auto">
          <a:xfrm>
            <a:off x="533400" y="6096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latin typeface="Calibri" pitchFamily="34" charset="0"/>
              </a:rPr>
              <a:t>Glucose to ethanol conversion </a:t>
            </a:r>
            <a:r>
              <a:rPr lang="en-IN" dirty="0" smtClean="0">
                <a:latin typeface="Calibri" pitchFamily="34" charset="0"/>
              </a:rPr>
              <a:t>   in </a:t>
            </a:r>
            <a:r>
              <a:rPr lang="en-IN" i="1" dirty="0">
                <a:latin typeface="Calibri" pitchFamily="34" charset="0"/>
              </a:rPr>
              <a:t>E</a:t>
            </a:r>
            <a:r>
              <a:rPr lang="en-IN" i="1" dirty="0" smtClean="0">
                <a:latin typeface="Calibri" pitchFamily="34" charset="0"/>
              </a:rPr>
              <a:t>. coli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83" name="Text Box 13"/>
          <p:cNvSpPr txBox="1">
            <a:spLocks noChangeArrowheads="1"/>
          </p:cNvSpPr>
          <p:nvPr/>
        </p:nvSpPr>
        <p:spPr bwMode="auto">
          <a:xfrm>
            <a:off x="4724400" y="304800"/>
            <a:ext cx="909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</a:rPr>
              <a:t>0.6 Xylose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84" name="AutoShape 12"/>
          <p:cNvSpPr>
            <a:spLocks noChangeArrowheads="1"/>
          </p:cNvSpPr>
          <p:nvPr/>
        </p:nvSpPr>
        <p:spPr bwMode="auto">
          <a:xfrm>
            <a:off x="4667250" y="304800"/>
            <a:ext cx="1047750" cy="266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943600" y="3657600"/>
            <a:ext cx="4572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6286500" y="3581400"/>
            <a:ext cx="1028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1250" dirty="0">
                <a:latin typeface="Calibri" pitchFamily="34" charset="0"/>
              </a:rPr>
              <a:t>CO</a:t>
            </a:r>
            <a:r>
              <a:rPr lang="en-US" sz="1250" baseline="-25000" dirty="0">
                <a:latin typeface="Calibri" pitchFamily="34" charset="0"/>
              </a:rPr>
              <a:t>2</a:t>
            </a:r>
            <a:r>
              <a:rPr lang="en-US" sz="1250" dirty="0">
                <a:latin typeface="Calibri" pitchFamily="34" charset="0"/>
              </a:rPr>
              <a:t> + H</a:t>
            </a:r>
            <a:r>
              <a:rPr lang="en-US" sz="1250" baseline="-25000" dirty="0">
                <a:latin typeface="Calibri" pitchFamily="34" charset="0"/>
              </a:rPr>
              <a:t>2</a:t>
            </a:r>
            <a:endParaRPr lang="en-US" sz="1250" dirty="0">
              <a:latin typeface="Calibri" pitchFamily="34" charset="0"/>
            </a:endParaRPr>
          </a:p>
          <a:p>
            <a:pPr>
              <a:defRPr/>
            </a:pPr>
            <a:endParaRPr lang="en-US" sz="1250" b="1" dirty="0">
              <a:latin typeface="Calibri" pitchFamily="34" charset="0"/>
            </a:endParaRPr>
          </a:p>
        </p:txBody>
      </p:sp>
      <p:sp>
        <p:nvSpPr>
          <p:cNvPr id="73" name="Text Box 66"/>
          <p:cNvSpPr txBox="1">
            <a:spLocks noChangeArrowheads="1"/>
          </p:cNvSpPr>
          <p:nvPr/>
        </p:nvSpPr>
        <p:spPr bwMode="auto">
          <a:xfrm>
            <a:off x="2514600" y="4181475"/>
            <a:ext cx="800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 smtClean="0">
                <a:latin typeface="Calibri" pitchFamily="34" charset="0"/>
              </a:rPr>
              <a:t>NADH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7" name="Line 59"/>
          <p:cNvSpPr>
            <a:spLocks noChangeShapeType="1"/>
          </p:cNvSpPr>
          <p:nvPr/>
        </p:nvSpPr>
        <p:spPr bwMode="auto">
          <a:xfrm rot="3180000" flipH="1" flipV="1">
            <a:off x="4729105" y="3453693"/>
            <a:ext cx="52136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59"/>
          <p:cNvSpPr>
            <a:spLocks noChangeShapeType="1"/>
          </p:cNvSpPr>
          <p:nvPr/>
        </p:nvSpPr>
        <p:spPr bwMode="auto">
          <a:xfrm rot="3180000" flipH="1" flipV="1">
            <a:off x="4701808" y="3411132"/>
            <a:ext cx="52136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93A6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93A6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2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F71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F717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1043" grpId="0" animBg="1"/>
      <p:bldP spid="106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9" grpId="0" animBg="1"/>
      <p:bldP spid="70" grpId="0" animBg="1"/>
      <p:bldP spid="71" grpId="0" animBg="1"/>
      <p:bldP spid="72" grpId="0"/>
      <p:bldP spid="73" grpId="0"/>
      <p:bldP spid="77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rgbClr val="7030A0"/>
                </a:solidFill>
              </a:rPr>
              <a:t>Promoter selection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1800" dirty="0" smtClean="0"/>
              <a:t>Out of the many promoters known for the genes expressed under anaerobic conditions, following 5 were selected for replacement:</a:t>
            </a:r>
          </a:p>
          <a:p>
            <a:pPr marL="457200" indent="-457200">
              <a:buNone/>
            </a:pP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2362200"/>
          <a:ext cx="7543800" cy="341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6"/>
                <a:gridCol w="785813"/>
                <a:gridCol w="2200275"/>
                <a:gridCol w="4164806"/>
              </a:tblGrid>
              <a:tr h="57573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Gene</a:t>
                      </a:r>
                      <a:r>
                        <a:rPr lang="en-US" sz="1400" baseline="0" dirty="0" smtClean="0"/>
                        <a:t> 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Gene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Function </a:t>
                      </a:r>
                      <a:endParaRPr lang="en-US" sz="1400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None/>
                      </a:pPr>
                      <a:r>
                        <a:rPr lang="en-US" sz="1400" i="1" dirty="0" err="1" smtClean="0"/>
                        <a:t>adh</a:t>
                      </a:r>
                      <a:r>
                        <a:rPr lang="en-US" sz="1400" i="0" dirty="0" err="1" smtClean="0"/>
                        <a:t>E</a:t>
                      </a:r>
                      <a:endParaRPr lang="en-US" sz="14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Alocohol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dehydogenase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facilitate the </a:t>
                      </a: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</a:rPr>
                        <a:t>interconversion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 between alcohols and </a:t>
                      </a: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</a:rPr>
                        <a:t>aldehydes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</a:rPr>
                        <a:t>ketones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 with the reduction of NAD</a:t>
                      </a:r>
                      <a:r>
                        <a:rPr lang="en-US" sz="1400" u="none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 to NADH </a:t>
                      </a:r>
                      <a:endParaRPr lang="en-US" sz="14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/>
                        <a:t>Pfl</a:t>
                      </a:r>
                      <a:r>
                        <a:rPr lang="en-US" sz="1400" i="0" dirty="0" err="1" smtClean="0"/>
                        <a:t>B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Pyruvate </a:t>
                      </a:r>
                      <a:r>
                        <a:rPr lang="en-US" sz="1400" dirty="0" err="1" smtClean="0"/>
                        <a:t>formate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lyase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reversible conversion of </a:t>
                      </a:r>
                      <a:r>
                        <a:rPr lang="en-US" sz="1400" dirty="0" err="1" smtClean="0"/>
                        <a:t>pyruvate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and coenzyme-A into </a:t>
                      </a:r>
                      <a:r>
                        <a:rPr lang="en-US" sz="1400" dirty="0" err="1" smtClean="0"/>
                        <a:t>formate</a:t>
                      </a:r>
                      <a:r>
                        <a:rPr lang="en-US" sz="1400" dirty="0" smtClean="0"/>
                        <a:t> and acetyl-</a:t>
                      </a:r>
                      <a:r>
                        <a:rPr lang="en-US" sz="1400" dirty="0" err="1" smtClean="0"/>
                        <a:t>CoA</a:t>
                      </a:r>
                      <a:endParaRPr lang="en-US" sz="1400" dirty="0"/>
                    </a:p>
                  </a:txBody>
                  <a:tcPr/>
                </a:tc>
              </a:tr>
              <a:tr h="575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/>
                        <a:t>gap</a:t>
                      </a:r>
                      <a:r>
                        <a:rPr lang="en-US" sz="1400" i="0" dirty="0" err="1" smtClean="0"/>
                        <a:t>A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Glyceraldehyde</a:t>
                      </a:r>
                      <a:r>
                        <a:rPr lang="en-US" sz="1400" dirty="0" smtClean="0"/>
                        <a:t> phosphate </a:t>
                      </a:r>
                      <a:r>
                        <a:rPr lang="en-US" sz="1400" dirty="0" err="1" smtClean="0"/>
                        <a:t>dehydrogenase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Catalyses the conversion of  </a:t>
                      </a:r>
                      <a:r>
                        <a:rPr lang="en-US" sz="1400" dirty="0" err="1" smtClean="0"/>
                        <a:t>Glyceraldehyde</a:t>
                      </a:r>
                      <a:r>
                        <a:rPr lang="en-US" sz="1400" dirty="0" smtClean="0"/>
                        <a:t> 3-phosphate to D-</a:t>
                      </a:r>
                      <a:r>
                        <a:rPr lang="en-US" sz="1400" dirty="0" err="1" smtClean="0"/>
                        <a:t>glycerate</a:t>
                      </a:r>
                      <a:r>
                        <a:rPr lang="en-US" sz="1400" dirty="0" smtClean="0"/>
                        <a:t> 1,3-bisphosphate</a:t>
                      </a:r>
                      <a:endParaRPr lang="en-US" sz="1400" dirty="0"/>
                    </a:p>
                  </a:txBody>
                  <a:tcPr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/>
                        <a:t>frd</a:t>
                      </a:r>
                      <a:r>
                        <a:rPr lang="en-US" sz="1400" i="0" dirty="0" err="1" smtClean="0"/>
                        <a:t>A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Fumarate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reductase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Fumarate</a:t>
                      </a:r>
                      <a:r>
                        <a:rPr lang="en-US" sz="1400" dirty="0" smtClean="0"/>
                        <a:t> + NAD</a:t>
                      </a:r>
                      <a:r>
                        <a:rPr lang="en-US" sz="1400" baseline="30000" dirty="0" smtClean="0"/>
                        <a:t>+</a:t>
                      </a:r>
                      <a:r>
                        <a:rPr lang="en-US" sz="1400" dirty="0" smtClean="0"/>
                        <a:t>               </a:t>
                      </a:r>
                      <a:r>
                        <a:rPr lang="en-US" sz="1400" dirty="0" err="1" smtClean="0"/>
                        <a:t>succinate</a:t>
                      </a:r>
                      <a:r>
                        <a:rPr lang="en-US" sz="1400" dirty="0" smtClean="0"/>
                        <a:t> + NADH + H</a:t>
                      </a:r>
                      <a:r>
                        <a:rPr lang="en-US" sz="1400" baseline="30000" dirty="0" smtClean="0"/>
                        <a:t>+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 smtClean="0"/>
                        <a:t>ldh</a:t>
                      </a:r>
                      <a:r>
                        <a:rPr lang="en-US" sz="1400" i="0" dirty="0" err="1" smtClean="0"/>
                        <a:t>A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Lactate </a:t>
                      </a:r>
                      <a:r>
                        <a:rPr lang="en-US" sz="1400" dirty="0" err="1" smtClean="0"/>
                        <a:t>dehydrogenase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Converts </a:t>
                      </a:r>
                      <a:r>
                        <a:rPr lang="en-US" sz="1400" dirty="0" err="1" smtClean="0"/>
                        <a:t>pyruvate</a:t>
                      </a:r>
                      <a:r>
                        <a:rPr lang="en-US" sz="1400" dirty="0" smtClean="0"/>
                        <a:t> to D-lactate in limited oxygen supply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867400" y="495141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791201" y="50292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istrator\Desktop\neha\h1h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5475" y="2971800"/>
            <a:ext cx="5353050" cy="993775"/>
          </a:xfrm>
        </p:spPr>
      </p:pic>
      <p:pic>
        <p:nvPicPr>
          <p:cNvPr id="22531" name="Picture 3" descr="C:\Documents and Settings\Administrator\Desktop\neha\p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143000"/>
            <a:ext cx="59007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71600" y="5181600"/>
            <a:ext cx="6477000" cy="1062038"/>
            <a:chOff x="1500166" y="5072074"/>
            <a:chExt cx="6043613" cy="1062817"/>
          </a:xfrm>
        </p:grpSpPr>
        <p:pic>
          <p:nvPicPr>
            <p:cNvPr id="23562" name="Picture 6" descr="C:\Documents and Settings\Administrator\Desktop\neha\pdh h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00166" y="5072074"/>
              <a:ext cx="6043613" cy="92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Box 8"/>
            <p:cNvSpPr txBox="1">
              <a:spLocks noChangeArrowheads="1"/>
            </p:cNvSpPr>
            <p:nvPr/>
          </p:nvSpPr>
          <p:spPr bwMode="auto">
            <a:xfrm>
              <a:off x="5405443" y="5857892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57" name="TextBox 12"/>
          <p:cNvSpPr txBox="1">
            <a:spLocks noChangeArrowheads="1"/>
          </p:cNvSpPr>
          <p:nvPr/>
        </p:nvSpPr>
        <p:spPr bwMode="auto">
          <a:xfrm>
            <a:off x="4005263" y="2514600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 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214813" y="4495800"/>
            <a:ext cx="280987" cy="428625"/>
          </a:xfrm>
          <a:prstGeom prst="downArrow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7643813" y="1643063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>
                <a:latin typeface="Calibri" pitchFamily="34" charset="0"/>
              </a:rPr>
              <a:t>E</a:t>
            </a:r>
            <a:r>
              <a:rPr lang="en-US" sz="1600" i="1" dirty="0" smtClean="0">
                <a:latin typeface="Calibri" pitchFamily="34" charset="0"/>
              </a:rPr>
              <a:t>. coli </a:t>
            </a:r>
            <a:r>
              <a:rPr lang="en-US" sz="1600" i="1" dirty="0">
                <a:latin typeface="Calibri" pitchFamily="34" charset="0"/>
              </a:rPr>
              <a:t>B</a:t>
            </a:r>
            <a:endParaRPr lang="en-IN" sz="1600" i="1" dirty="0">
              <a:latin typeface="Calibri" pitchFamily="34" charset="0"/>
            </a:endParaRPr>
          </a:p>
        </p:txBody>
      </p:sp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7715250" y="3590925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PCR product</a:t>
            </a:r>
            <a:endParaRPr lang="en-IN" sz="1600" dirty="0">
              <a:latin typeface="Calibri" pitchFamily="34" charset="0"/>
            </a:endParaRPr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2438400" y="152400"/>
            <a:ext cx="487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solidFill>
                  <a:srgbClr val="7030A0"/>
                </a:solidFill>
              </a:rPr>
              <a:t>Replacement </a:t>
            </a:r>
            <a:r>
              <a:rPr lang="en-US" sz="2400" b="1" u="sng" dirty="0" smtClean="0">
                <a:solidFill>
                  <a:srgbClr val="7030A0"/>
                </a:solidFill>
              </a:rPr>
              <a:t> of  PDH  promoter </a:t>
            </a:r>
            <a:r>
              <a:rPr lang="en-US" sz="2000" b="1" u="sng" dirty="0" smtClean="0">
                <a:solidFill>
                  <a:srgbClr val="7030A0"/>
                </a:solidFill>
              </a:rPr>
              <a:t>(</a:t>
            </a:r>
            <a:r>
              <a:rPr lang="en-US" sz="2000" b="1" u="sng" dirty="0" err="1" smtClean="0">
                <a:solidFill>
                  <a:srgbClr val="7030A0"/>
                </a:solidFill>
              </a:rPr>
              <a:t>Datsenko</a:t>
            </a:r>
            <a:r>
              <a:rPr lang="en-US" sz="2000" b="1" u="sng" dirty="0" smtClean="0">
                <a:solidFill>
                  <a:srgbClr val="7030A0"/>
                </a:solidFill>
              </a:rPr>
              <a:t> Method)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838200" y="9144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u="sng" dirty="0">
                <a:latin typeface="Calibri" pitchFamily="34" charset="0"/>
              </a:rPr>
              <a:t>Enzyme activity of the replaced promoters , along with </a:t>
            </a:r>
            <a:r>
              <a:rPr lang="en-US" sz="2000" i="1" u="sng" dirty="0">
                <a:latin typeface="Calibri" pitchFamily="34" charset="0"/>
              </a:rPr>
              <a:t>E</a:t>
            </a:r>
            <a:r>
              <a:rPr lang="en-US" sz="2000" i="1" u="sng" dirty="0" smtClean="0">
                <a:latin typeface="Calibri" pitchFamily="34" charset="0"/>
              </a:rPr>
              <a:t>. coli </a:t>
            </a:r>
            <a:r>
              <a:rPr lang="en-US" sz="2000" u="sng" dirty="0">
                <a:latin typeface="Calibri" pitchFamily="34" charset="0"/>
              </a:rPr>
              <a:t>B</a:t>
            </a:r>
            <a:r>
              <a:rPr lang="en-US" sz="2000" i="1" u="sng" dirty="0">
                <a:latin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</a:rPr>
              <a:t>grown aerobically as the positive control.</a:t>
            </a:r>
            <a:endParaRPr lang="en-US" sz="2000" i="1" u="sng" dirty="0">
              <a:latin typeface="Calibri" pitchFamily="34" charset="0"/>
            </a:endParaRPr>
          </a:p>
        </p:txBody>
      </p:sp>
      <p:pic>
        <p:nvPicPr>
          <p:cNvPr id="38914" name="Chart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u="sng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Real Time PCR </a:t>
            </a:r>
            <a:endParaRPr lang="en-US" sz="2200" u="sng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i="1" dirty="0" smtClean="0"/>
              <a:t>E. coli </a:t>
            </a:r>
            <a:r>
              <a:rPr lang="en-US" dirty="0" smtClean="0"/>
              <a:t>B and PgapA PDH RNA was reverse transcribed</a:t>
            </a:r>
          </a:p>
          <a:p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dirty="0" err="1" smtClean="0"/>
              <a:t>aceE</a:t>
            </a:r>
            <a:r>
              <a:rPr lang="en-US" dirty="0" smtClean="0"/>
              <a:t>, </a:t>
            </a:r>
            <a:r>
              <a:rPr lang="en-US" dirty="0" err="1" smtClean="0"/>
              <a:t>aceF</a:t>
            </a:r>
            <a:r>
              <a:rPr lang="en-US" dirty="0" smtClean="0"/>
              <a:t> and </a:t>
            </a:r>
            <a:r>
              <a:rPr lang="en-US" dirty="0" err="1" smtClean="0"/>
              <a:t>lpdA</a:t>
            </a:r>
            <a:r>
              <a:rPr lang="en-US" dirty="0" smtClean="0"/>
              <a:t>  regions were used for validation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dirty="0" err="1" smtClean="0"/>
              <a:t>dnaA</a:t>
            </a:r>
            <a:r>
              <a:rPr lang="en-US" dirty="0" smtClean="0"/>
              <a:t> gene was taken as the internal control for </a:t>
            </a:r>
            <a:r>
              <a:rPr lang="en-US" dirty="0" err="1" smtClean="0"/>
              <a:t>normalisation</a:t>
            </a:r>
            <a:r>
              <a:rPr lang="en-US" dirty="0" smtClean="0"/>
              <a:t> and</a:t>
            </a:r>
          </a:p>
          <a:p>
            <a:pPr algn="just"/>
            <a:r>
              <a:rPr lang="en-US" dirty="0" smtClean="0"/>
              <a:t>    analysis was done by the </a:t>
            </a:r>
            <a:r>
              <a:rPr lang="en-US" dirty="0" err="1" smtClean="0"/>
              <a:t>Pfaffl</a:t>
            </a:r>
            <a:r>
              <a:rPr lang="en-US" dirty="0" smtClean="0"/>
              <a:t> method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 Fold change of PgapA PDH with respect to </a:t>
            </a:r>
            <a:r>
              <a:rPr lang="en-US" i="1" dirty="0" smtClean="0"/>
              <a:t>E. coli</a:t>
            </a:r>
            <a:r>
              <a:rPr lang="en-US" dirty="0" smtClean="0"/>
              <a:t> B:  </a:t>
            </a:r>
          </a:p>
          <a:p>
            <a:pPr algn="just"/>
            <a:r>
              <a:rPr lang="en-US" sz="1600" dirty="0" smtClean="0"/>
              <a:t>   </a:t>
            </a:r>
            <a:endParaRPr lang="en-US" sz="1600" dirty="0"/>
          </a:p>
        </p:txBody>
      </p:sp>
      <p:pic>
        <p:nvPicPr>
          <p:cNvPr id="37890" name="Picture 2" descr="http://biocyc.org/tmp/YJ141657.gif"/>
          <p:cNvPicPr>
            <a:picLocks noChangeAspect="1" noChangeArrowheads="1"/>
          </p:cNvPicPr>
          <p:nvPr/>
        </p:nvPicPr>
        <p:blipFill>
          <a:blip r:embed="rId2" cstate="print"/>
          <a:srcRect l="34193"/>
          <a:stretch>
            <a:fillRect/>
          </a:stretch>
        </p:blipFill>
        <p:spPr bwMode="auto">
          <a:xfrm>
            <a:off x="457200" y="1524000"/>
            <a:ext cx="8445140" cy="990600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/>
        </p:nvGraphicFramePr>
        <p:xfrm>
          <a:off x="2057400" y="3962400"/>
          <a:ext cx="4800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3587</TotalTime>
  <Words>1376</Words>
  <Application>Microsoft Office PowerPoint</Application>
  <PresentationFormat>On-screen Show (4:3)</PresentationFormat>
  <Paragraphs>427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Presentation</vt:lpstr>
      <vt:lpstr>  Engineering E. coli for high level      ethanol production</vt:lpstr>
      <vt:lpstr>Ethanol as BioFuel</vt:lpstr>
      <vt:lpstr>Strategies  </vt:lpstr>
      <vt:lpstr>Slide 4</vt:lpstr>
      <vt:lpstr>Slide 5</vt:lpstr>
      <vt:lpstr>Promoter selection</vt:lpstr>
      <vt:lpstr>Slide 7</vt:lpstr>
      <vt:lpstr>Slide 8</vt:lpstr>
      <vt:lpstr>Slide 9</vt:lpstr>
      <vt:lpstr>Slide 10</vt:lpstr>
      <vt:lpstr>Slide 11</vt:lpstr>
      <vt:lpstr>Multi vessel fermentor</vt:lpstr>
      <vt:lpstr>Slide 13</vt:lpstr>
      <vt:lpstr>Slide 14</vt:lpstr>
      <vt:lpstr>Slide 15</vt:lpstr>
      <vt:lpstr>Slide 16</vt:lpstr>
      <vt:lpstr> 4. Chromosomal gene deletion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Engineering E. coli for high level      ethanol production</dc:title>
  <dc:creator>hp</dc:creator>
  <cp:lastModifiedBy>hp</cp:lastModifiedBy>
  <cp:revision>17</cp:revision>
  <dcterms:created xsi:type="dcterms:W3CDTF">2012-10-12T09:49:19Z</dcterms:created>
  <dcterms:modified xsi:type="dcterms:W3CDTF">2012-10-17T03:25:00Z</dcterms:modified>
</cp:coreProperties>
</file>