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67" r:id="rId2"/>
    <p:sldId id="296" r:id="rId3"/>
    <p:sldId id="285" r:id="rId4"/>
    <p:sldId id="259" r:id="rId5"/>
    <p:sldId id="286" r:id="rId6"/>
    <p:sldId id="257" r:id="rId7"/>
    <p:sldId id="287" r:id="rId8"/>
    <p:sldId id="256" r:id="rId9"/>
    <p:sldId id="280" r:id="rId10"/>
    <p:sldId id="272" r:id="rId11"/>
    <p:sldId id="261" r:id="rId12"/>
    <p:sldId id="258" r:id="rId13"/>
    <p:sldId id="260" r:id="rId14"/>
    <p:sldId id="310" r:id="rId15"/>
    <p:sldId id="265" r:id="rId16"/>
    <p:sldId id="289" r:id="rId17"/>
    <p:sldId id="290" r:id="rId18"/>
    <p:sldId id="291" r:id="rId19"/>
    <p:sldId id="292" r:id="rId20"/>
    <p:sldId id="270" r:id="rId21"/>
    <p:sldId id="275" r:id="rId22"/>
    <p:sldId id="281" r:id="rId23"/>
    <p:sldId id="309" r:id="rId24"/>
    <p:sldId id="313" r:id="rId25"/>
    <p:sldId id="311" r:id="rId26"/>
    <p:sldId id="307" r:id="rId27"/>
    <p:sldId id="298" r:id="rId28"/>
    <p:sldId id="299" r:id="rId29"/>
    <p:sldId id="303" r:id="rId30"/>
    <p:sldId id="312" r:id="rId31"/>
    <p:sldId id="302" r:id="rId32"/>
    <p:sldId id="300" r:id="rId33"/>
    <p:sldId id="304" r:id="rId34"/>
    <p:sldId id="301" r:id="rId35"/>
    <p:sldId id="305" r:id="rId36"/>
    <p:sldId id="306" r:id="rId37"/>
    <p:sldId id="308" r:id="rId38"/>
    <p:sldId id="294" r:id="rId39"/>
    <p:sldId id="284" r:id="rId40"/>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43" autoAdjust="0"/>
  </p:normalViewPr>
  <p:slideViewPr>
    <p:cSldViewPr snapToGrid="0">
      <p:cViewPr varScale="1">
        <p:scale>
          <a:sx n="69" d="100"/>
          <a:sy n="69" d="100"/>
        </p:scale>
        <p:origin x="-63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png"/><Relationship Id="rId5" Type="http://schemas.openxmlformats.org/officeDocument/2006/relationships/image" Target="../media/image89.png"/><Relationship Id="rId4" Type="http://schemas.openxmlformats.org/officeDocument/2006/relationships/image" Target="../media/image8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 Id="rId4" Type="http://schemas.openxmlformats.org/officeDocument/2006/relationships/image" Target="../media/image94.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image" Target="../media/image1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AD8CA32-32DD-46A7-8E3E-43F21EBF875C}" type="datetimeFigureOut">
              <a:rPr lang="en-GB" smtClean="0"/>
              <a:pPr/>
              <a:t>21/01/2013</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7EAD53C8-CE6C-457B-940F-DA827005E8AE}"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ADC88A4-17C6-4CB8-AA82-B969AA7F9799}" type="datetimeFigureOut">
              <a:rPr lang="en-US" smtClean="0"/>
              <a:pPr/>
              <a:t>1/21/2013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31867E6-AE51-4C1C-988A-948231147665}"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LYM2 is a homologue of </a:t>
            </a:r>
            <a:r>
              <a:rPr lang="en-GB" dirty="0" err="1" smtClean="0"/>
              <a:t>CEBiP</a:t>
            </a:r>
            <a:r>
              <a:rPr lang="en-GB" baseline="0" dirty="0" smtClean="0"/>
              <a:t> which was first chitin receptor identified. LYM2 and </a:t>
            </a:r>
            <a:r>
              <a:rPr lang="en-GB" baseline="0" dirty="0" err="1" smtClean="0"/>
              <a:t>CEBiP</a:t>
            </a:r>
            <a:r>
              <a:rPr lang="en-GB" baseline="0" dirty="0" smtClean="0"/>
              <a:t> are RLPs, GPI anchored proteins with 2 extracellular </a:t>
            </a:r>
            <a:r>
              <a:rPr lang="en-GB" baseline="0" dirty="0" err="1" smtClean="0"/>
              <a:t>LysM</a:t>
            </a:r>
            <a:r>
              <a:rPr lang="en-GB" baseline="0" dirty="0" smtClean="0"/>
              <a:t> domains. They don’t fit the classical model of a Pattern recognition receptor in that they have no intracellular domain to trigger intracellular chitin-triggered defence responses and thus it is not surprising that chitin perception in rice required complex formation with the receptor-like </a:t>
            </a:r>
            <a:r>
              <a:rPr lang="en-GB" baseline="0" dirty="0" err="1" smtClean="0"/>
              <a:t>kinase</a:t>
            </a:r>
            <a:r>
              <a:rPr lang="en-GB" baseline="0" dirty="0" smtClean="0"/>
              <a:t> CERK1. </a:t>
            </a:r>
          </a:p>
          <a:p>
            <a:endParaRPr lang="en-GB" baseline="0" dirty="0" smtClean="0"/>
          </a:p>
          <a:p>
            <a:r>
              <a:rPr lang="en-GB" baseline="0" dirty="0" smtClean="0"/>
              <a:t>In Arabidopsis it has been shown that for the measured chitin-triggered defence responses CERK1 alone is required. Which raises the question – what do the LYM family proteins do in Arabidopsis?</a:t>
            </a:r>
          </a:p>
          <a:p>
            <a:endParaRPr lang="en-GB" baseline="0" dirty="0" smtClean="0"/>
          </a:p>
          <a:p>
            <a:r>
              <a:rPr lang="en-GB" baseline="0" dirty="0" smtClean="0"/>
              <a:t>We examined the </a:t>
            </a:r>
            <a:r>
              <a:rPr lang="en-GB" baseline="0" dirty="0" err="1" smtClean="0"/>
              <a:t>subcellular</a:t>
            </a:r>
            <a:r>
              <a:rPr lang="en-GB" baseline="0" dirty="0" smtClean="0"/>
              <a:t> localisation of the LYM protein family in Arabidopsis and you can see that while all 3 are localise to the cell periphery, LYM1 and 3 have a different localisation pattern to LYM2. This </a:t>
            </a:r>
            <a:r>
              <a:rPr lang="en-GB" baseline="0" dirty="0" err="1" smtClean="0"/>
              <a:t>punctate</a:t>
            </a:r>
            <a:r>
              <a:rPr lang="en-GB" baseline="0" dirty="0" smtClean="0"/>
              <a:t> pattern looks like PD localisation</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To confirm</a:t>
            </a:r>
            <a:r>
              <a:rPr lang="en-GB" baseline="0" dirty="0" smtClean="0"/>
              <a:t> PD localisation we examined co-localisation with aniline blue staining of </a:t>
            </a:r>
            <a:r>
              <a:rPr lang="en-GB" baseline="0" dirty="0" err="1" smtClean="0"/>
              <a:t>callose</a:t>
            </a:r>
            <a:r>
              <a:rPr lang="en-GB" baseline="0" dirty="0" smtClean="0"/>
              <a:t> which is deposited at PD. As you can see by co-loc LYM2 is located at PD</a:t>
            </a:r>
          </a:p>
          <a:p>
            <a:endParaRPr lang="en-GB" baseline="0" dirty="0" smtClean="0"/>
          </a:p>
          <a:p>
            <a:r>
              <a:rPr lang="en-GB" baseline="0" dirty="0" smtClean="0"/>
              <a:t>Which hints that it may have a role in PD function</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PD function and cell-to-cell connectivity can</a:t>
            </a:r>
            <a:r>
              <a:rPr lang="en-GB" baseline="0" dirty="0" smtClean="0"/>
              <a:t> be measured by the introduction of a fluorescent probe to a single cell and monitoring spread of the probe. For this I use </a:t>
            </a:r>
            <a:r>
              <a:rPr lang="en-GB" baseline="0" dirty="0" err="1" smtClean="0"/>
              <a:t>microprojectile</a:t>
            </a:r>
            <a:r>
              <a:rPr lang="en-GB" baseline="0" dirty="0" smtClean="0"/>
              <a:t> bombardment of a vector that expresses </a:t>
            </a:r>
            <a:r>
              <a:rPr lang="en-GB" baseline="0" dirty="0" err="1" smtClean="0"/>
              <a:t>cytosolic</a:t>
            </a:r>
            <a:r>
              <a:rPr lang="en-GB" baseline="0" dirty="0" smtClean="0"/>
              <a:t> </a:t>
            </a:r>
            <a:r>
              <a:rPr lang="en-GB" baseline="0" dirty="0" err="1" smtClean="0"/>
              <a:t>mRFP</a:t>
            </a:r>
            <a:r>
              <a:rPr lang="en-GB" baseline="0" dirty="0" smtClean="0"/>
              <a:t>. The gene is coated on gold particles and bombarded into leaf tissue. The gene is expresses in the transformed cell and the protein diffuses from the site of expression. Count the cells as a measure of connectivity</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Used this</a:t>
            </a:r>
            <a:r>
              <a:rPr lang="en-GB" baseline="0" dirty="0" smtClean="0"/>
              <a:t> assay to determine what effect different PAMPs have on cell-to-cell connectivity of Arabidopsis leaves. In wild-type Col-0 leaves Both chitin and flg22 (</a:t>
            </a:r>
            <a:r>
              <a:rPr lang="en-GB" baseline="0" dirty="0" err="1" smtClean="0"/>
              <a:t>flagellin</a:t>
            </a:r>
            <a:r>
              <a:rPr lang="en-GB" baseline="0" dirty="0" smtClean="0"/>
              <a:t> derivative) cause a decrease in the flux of </a:t>
            </a:r>
            <a:r>
              <a:rPr lang="en-GB" baseline="0" dirty="0" err="1" smtClean="0"/>
              <a:t>mRFP</a:t>
            </a:r>
            <a:r>
              <a:rPr lang="en-GB" baseline="0" dirty="0" smtClean="0"/>
              <a:t> from the bombardment site, indicative of a reduction in cell-to-cell connectivity or increased PD closure.</a:t>
            </a:r>
          </a:p>
          <a:p>
            <a:endParaRPr lang="en-GB" baseline="0" dirty="0" smtClean="0"/>
          </a:p>
          <a:p>
            <a:r>
              <a:rPr lang="en-GB" baseline="0" dirty="0" smtClean="0"/>
              <a:t>In lym2 mutant lines, this effect was seen in the presence of flg22, but was absent in the presence of chitin</a:t>
            </a:r>
          </a:p>
          <a:p>
            <a:endParaRPr lang="en-GB" baseline="0" dirty="0" smtClean="0"/>
          </a:p>
          <a:p>
            <a:r>
              <a:rPr lang="en-GB" baseline="0" dirty="0" smtClean="0"/>
              <a:t>Suggesting that LYM2 has a specific function in the regulation of molecular flux in the presence of chitin</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31867E6-AE51-4C1C-988A-948231147665}"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How</a:t>
            </a:r>
            <a:r>
              <a:rPr lang="en-GB" baseline="0" dirty="0" smtClean="0"/>
              <a:t> does this relate to pathogen attack? We were also able to show that LYM2 contributes to defence against a fungal pathogen</a:t>
            </a:r>
          </a:p>
          <a:p>
            <a:endParaRPr lang="en-GB" baseline="0" dirty="0" smtClean="0"/>
          </a:p>
          <a:p>
            <a:r>
              <a:rPr lang="en-GB" baseline="0" dirty="0" smtClean="0"/>
              <a:t>Botrytis is a fungal pathogen and so contains chitin. Lesion size was much larger in lym2 mutants, and smaller in LYM2 </a:t>
            </a:r>
            <a:r>
              <a:rPr lang="en-GB" baseline="0" dirty="0" err="1" smtClean="0"/>
              <a:t>overexpressors</a:t>
            </a:r>
            <a:endParaRPr lang="en-GB" baseline="0" dirty="0" smtClean="0"/>
          </a:p>
          <a:p>
            <a:endParaRPr lang="en-GB" baseline="0" dirty="0" smtClean="0"/>
          </a:p>
          <a:p>
            <a:r>
              <a:rPr lang="en-GB" baseline="0" dirty="0" smtClean="0"/>
              <a:t>This difference was not observed for a bacterial pathogen, Illustrating the specificity of LYM2 activity to chitin</a:t>
            </a:r>
          </a:p>
          <a:p>
            <a:endParaRPr lang="en-GB" baseline="0" dirty="0" smtClean="0"/>
          </a:p>
          <a:p>
            <a:r>
              <a:rPr lang="en-GB" baseline="0" dirty="0" smtClean="0"/>
              <a:t>This data </a:t>
            </a:r>
            <a:r>
              <a:rPr lang="en-GB" baseline="0" dirty="0" err="1" smtClean="0"/>
              <a:t>alos</a:t>
            </a:r>
            <a:r>
              <a:rPr lang="en-GB" baseline="0" dirty="0" smtClean="0"/>
              <a:t> demonstrates that changes to cell-to-cell connectivity are a significant contributor to defence responses</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Given</a:t>
            </a:r>
            <a:r>
              <a:rPr lang="en-GB" baseline="0" dirty="0" smtClean="0"/>
              <a:t> the observation that </a:t>
            </a:r>
            <a:r>
              <a:rPr lang="en-GB" baseline="0" dirty="0" err="1" smtClean="0"/>
              <a:t>CEBip</a:t>
            </a:r>
            <a:r>
              <a:rPr lang="en-GB" baseline="0" dirty="0" smtClean="0"/>
              <a:t> is a chitin receptor and LYM2 is required for chitin-triggered closure of </a:t>
            </a:r>
            <a:r>
              <a:rPr lang="en-GB" baseline="0" dirty="0" err="1" smtClean="0"/>
              <a:t>plasmodesmata</a:t>
            </a:r>
            <a:r>
              <a:rPr lang="en-GB" baseline="0" dirty="0" smtClean="0"/>
              <a:t>, how does chitin perception by CERK1 relate to LYM2 </a:t>
            </a:r>
            <a:r>
              <a:rPr lang="en-GB" baseline="0" dirty="0" err="1" smtClean="0"/>
              <a:t>acitivity</a:t>
            </a:r>
            <a:r>
              <a:rPr lang="en-GB" baseline="0" dirty="0" smtClean="0"/>
              <a:t>? </a:t>
            </a:r>
          </a:p>
          <a:p>
            <a:endParaRPr lang="en-GB" baseline="0" dirty="0" smtClean="0"/>
          </a:p>
          <a:p>
            <a:r>
              <a:rPr lang="en-GB" baseline="0" dirty="0" smtClean="0"/>
              <a:t>Is LYM2 a chitin receptor? LYM2 binds to chitin-binding beads</a:t>
            </a:r>
          </a:p>
          <a:p>
            <a:endParaRPr lang="en-GB" baseline="0" dirty="0" smtClean="0"/>
          </a:p>
          <a:p>
            <a:r>
              <a:rPr lang="en-GB" baseline="0" dirty="0" smtClean="0"/>
              <a:t>LYM2 is not required for CERK1 binding of chitin</a:t>
            </a:r>
          </a:p>
          <a:p>
            <a:endParaRPr lang="en-GB" baseline="0" dirty="0" smtClean="0"/>
          </a:p>
          <a:p>
            <a:r>
              <a:rPr lang="en-GB" baseline="0" dirty="0" smtClean="0"/>
              <a:t>LYM2 is not required for chitin-triggered CERK1 </a:t>
            </a:r>
            <a:r>
              <a:rPr lang="en-GB" baseline="0" dirty="0" err="1" smtClean="0"/>
              <a:t>phosphorylation</a:t>
            </a:r>
            <a:r>
              <a:rPr lang="en-GB" baseline="0" dirty="0" smtClean="0"/>
              <a:t>, ROS burst or MAPK activation</a:t>
            </a:r>
          </a:p>
          <a:p>
            <a:endParaRPr lang="en-GB" baseline="0" dirty="0" smtClean="0"/>
          </a:p>
          <a:p>
            <a:r>
              <a:rPr lang="en-GB" baseline="0" dirty="0" smtClean="0"/>
              <a:t>CERK1 is not required for chitin-triggered closure of PD</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CERK1</a:t>
            </a:r>
            <a:r>
              <a:rPr lang="en-GB" baseline="0" dirty="0" smtClean="0"/>
              <a:t> and LYM2 function in independent chitin-perception pathways</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Not only are these chitin-triggered pathways independent but they</a:t>
            </a:r>
            <a:r>
              <a:rPr lang="en-GB" baseline="0" dirty="0" smtClean="0"/>
              <a:t> are also spatially separated, raising the concept of localised defence </a:t>
            </a:r>
            <a:r>
              <a:rPr lang="en-GB" baseline="0" dirty="0" err="1" smtClean="0"/>
              <a:t>repsonses</a:t>
            </a:r>
            <a:r>
              <a:rPr lang="en-GB" baseline="0" dirty="0" smtClean="0"/>
              <a:t> within a cell</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is a concept that is</a:t>
            </a:r>
            <a:r>
              <a:rPr lang="en-GB" baseline="0" dirty="0" smtClean="0"/>
              <a:t> well established in animal systems. Toll-like receptors function in host-cell recognition and the perception of a wide variety of PAMPs. </a:t>
            </a:r>
          </a:p>
          <a:p>
            <a:endParaRPr lang="en-GB" baseline="0" dirty="0" smtClean="0"/>
          </a:p>
          <a:p>
            <a:r>
              <a:rPr lang="en-GB" baseline="0" dirty="0" smtClean="0"/>
              <a:t>TLR1, 2, 4, 5, 6 localise to PM and recognise microbial membranes </a:t>
            </a:r>
          </a:p>
          <a:p>
            <a:endParaRPr lang="en-GB" baseline="0" dirty="0" smtClean="0"/>
          </a:p>
          <a:p>
            <a:r>
              <a:rPr lang="en-GB" baseline="0" dirty="0" smtClean="0"/>
              <a:t>TLR3, 7, 8 and 9 localise to intracellular vesicles and recognise nucleic acids</a:t>
            </a:r>
          </a:p>
          <a:p>
            <a:endParaRPr lang="en-GB" baseline="0" dirty="0" smtClean="0"/>
          </a:p>
          <a:p>
            <a:r>
              <a:rPr lang="en-GB" baseline="0" dirty="0" smtClean="0"/>
              <a:t>Location separation for detection AND downstream signalling</a:t>
            </a:r>
          </a:p>
        </p:txBody>
      </p:sp>
      <p:sp>
        <p:nvSpPr>
          <p:cNvPr id="4" name="Slide Number Placeholder 3"/>
          <p:cNvSpPr>
            <a:spLocks noGrp="1"/>
          </p:cNvSpPr>
          <p:nvPr>
            <p:ph type="sldNum" sz="quarter" idx="10"/>
          </p:nvPr>
        </p:nvSpPr>
        <p:spPr/>
        <p:txBody>
          <a:bodyPr/>
          <a:lstStyle/>
          <a:p>
            <a:fld id="{931867E6-AE51-4C1C-988A-948231147665}"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31867E6-AE51-4C1C-988A-948231147665}"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Long term</a:t>
            </a:r>
            <a:r>
              <a:rPr lang="en-GB" baseline="0" dirty="0" smtClean="0"/>
              <a:t> goal of my research is to characterise the role cell-to-cell communication plays in defence responses and how this can contribute to pathogen resistance</a:t>
            </a:r>
          </a:p>
          <a:p>
            <a:endParaRPr lang="en-GB" baseline="0" dirty="0" smtClean="0"/>
          </a:p>
          <a:p>
            <a:r>
              <a:rPr lang="en-GB" baseline="0" dirty="0" smtClean="0"/>
              <a:t>Address a number of short-term goals</a:t>
            </a:r>
          </a:p>
          <a:p>
            <a:r>
              <a:rPr lang="en-GB" baseline="0" dirty="0" smtClean="0"/>
              <a:t>There are a number of questions raised by the identification of a PD-specific chitin-perception mechanism</a:t>
            </a:r>
          </a:p>
          <a:p>
            <a:endParaRPr lang="en-GB" baseline="0" dirty="0" smtClean="0"/>
          </a:p>
          <a:p>
            <a:r>
              <a:rPr lang="en-GB" baseline="0" dirty="0" smtClean="0"/>
              <a:t>What is the signalling pathway? How does LYM2 act?</a:t>
            </a:r>
          </a:p>
          <a:p>
            <a:endParaRPr lang="en-GB" baseline="0" dirty="0" smtClean="0"/>
          </a:p>
          <a:p>
            <a:r>
              <a:rPr lang="en-GB" baseline="0" dirty="0" smtClean="0"/>
              <a:t>How do PD close?</a:t>
            </a:r>
          </a:p>
          <a:p>
            <a:r>
              <a:rPr lang="en-GB" baseline="0" dirty="0" smtClean="0"/>
              <a:t>We know that in developmental contexts PD closure is controlled by specific </a:t>
            </a:r>
            <a:r>
              <a:rPr lang="en-GB" baseline="0" dirty="0" err="1" smtClean="0"/>
              <a:t>callose</a:t>
            </a:r>
            <a:r>
              <a:rPr lang="en-GB" baseline="0" dirty="0" smtClean="0"/>
              <a:t> deposition at the pore itself. Does this occur during chitin perception?</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As</a:t>
            </a:r>
            <a:r>
              <a:rPr lang="en-GB" baseline="0" dirty="0" smtClean="0"/>
              <a:t> a research area, the regulation of cell-to-cell communication, PD function and localised signalling during plant-pathogen interactions falls within the Plant Perception and Response to the </a:t>
            </a:r>
            <a:r>
              <a:rPr lang="en-GB" baseline="0" dirty="0" err="1" smtClean="0"/>
              <a:t>Envrionment</a:t>
            </a:r>
            <a:r>
              <a:rPr lang="en-GB" baseline="0" dirty="0" smtClean="0"/>
              <a:t> ISP. In identifying and unlocking a novel facet of plant defence </a:t>
            </a:r>
            <a:r>
              <a:rPr lang="en-GB" baseline="0" dirty="0" err="1" smtClean="0"/>
              <a:t>repsonses</a:t>
            </a:r>
            <a:r>
              <a:rPr lang="en-GB" baseline="0" dirty="0" smtClean="0"/>
              <a:t> this research will </a:t>
            </a:r>
            <a:r>
              <a:rPr lang="en-GB" baseline="0" dirty="0" err="1" smtClean="0"/>
              <a:t>providea</a:t>
            </a:r>
            <a:r>
              <a:rPr lang="en-GB" baseline="0" dirty="0" smtClean="0"/>
              <a:t>  fundamental aspect of future efforts to fully understand and manipulate </a:t>
            </a:r>
            <a:r>
              <a:rPr lang="en-GB" baseline="0" dirty="0" err="1" smtClean="0"/>
              <a:t>pllant</a:t>
            </a:r>
            <a:r>
              <a:rPr lang="en-GB" baseline="0" dirty="0" smtClean="0"/>
              <a:t> disease resistance.</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a:t>
            </a:r>
            <a:r>
              <a:rPr lang="en-GB" baseline="0" dirty="0" smtClean="0"/>
              <a:t> project also carries the potential for swift application to crop species.</a:t>
            </a:r>
          </a:p>
          <a:p>
            <a:endParaRPr lang="en-GB" baseline="0" dirty="0" smtClean="0"/>
          </a:p>
          <a:p>
            <a:r>
              <a:rPr lang="en-GB" baseline="0" dirty="0" smtClean="0"/>
              <a:t>Initially, we need to map how molecular flux changes during pathogen attack in crop species. Primarily in rice and barley</a:t>
            </a:r>
          </a:p>
          <a:p>
            <a:endParaRPr lang="en-GB" baseline="0" dirty="0" smtClean="0"/>
          </a:p>
          <a:p>
            <a:r>
              <a:rPr lang="en-GB" baseline="0" dirty="0" smtClean="0"/>
              <a:t>Given that the rice LYM family proteins have been identified but only </a:t>
            </a:r>
            <a:r>
              <a:rPr lang="en-GB" baseline="0" dirty="0" err="1" smtClean="0"/>
              <a:t>CEBiP</a:t>
            </a:r>
            <a:r>
              <a:rPr lang="en-GB" baseline="0" dirty="0" smtClean="0"/>
              <a:t> has been functionally characterised it is possible that the closest LYM2 homologue OsLYM4 also functions in the regulation cell-to-cell communication</a:t>
            </a:r>
          </a:p>
          <a:p>
            <a:endParaRPr lang="en-GB" baseline="0" dirty="0" smtClean="0"/>
          </a:p>
          <a:p>
            <a:r>
              <a:rPr lang="en-GB" baseline="0" dirty="0" smtClean="0"/>
              <a:t>The rice blast pathogen </a:t>
            </a:r>
            <a:r>
              <a:rPr lang="en-GB" baseline="0" dirty="0" err="1" smtClean="0"/>
              <a:t>Magnaporthe</a:t>
            </a:r>
            <a:r>
              <a:rPr lang="en-GB" baseline="0" dirty="0" smtClean="0"/>
              <a:t> exploits PD to get from cell-to-cell and introduces an </a:t>
            </a:r>
            <a:r>
              <a:rPr lang="en-GB" baseline="0" dirty="0" err="1" smtClean="0"/>
              <a:t>effector</a:t>
            </a:r>
            <a:r>
              <a:rPr lang="en-GB" baseline="0" dirty="0" smtClean="0"/>
              <a:t> that moves from infected to non-infected cells ahead of the invasion </a:t>
            </a:r>
            <a:r>
              <a:rPr lang="en-GB" baseline="0" dirty="0" err="1" smtClean="0"/>
              <a:t>hyphae</a:t>
            </a:r>
            <a:r>
              <a:rPr lang="en-GB" baseline="0" dirty="0" smtClean="0"/>
              <a:t>. Therefore, it will be particularly interesting to </a:t>
            </a:r>
            <a:r>
              <a:rPr lang="en-GB" baseline="0" dirty="0" err="1" smtClean="0"/>
              <a:t>exmaine</a:t>
            </a:r>
            <a:r>
              <a:rPr lang="en-GB" baseline="0" dirty="0" smtClean="0"/>
              <a:t> the regulation of cell-to-cell communication and PD function during this host-pathogen interaction.</a:t>
            </a:r>
          </a:p>
          <a:p>
            <a:endParaRPr lang="en-GB" baseline="0" dirty="0" smtClean="0"/>
          </a:p>
          <a:p>
            <a:r>
              <a:rPr lang="en-GB" baseline="0" dirty="0" smtClean="0"/>
              <a:t>Barley </a:t>
            </a:r>
            <a:r>
              <a:rPr lang="en-GB" baseline="0" dirty="0" err="1" smtClean="0"/>
              <a:t>CEBiP</a:t>
            </a:r>
            <a:r>
              <a:rPr lang="en-GB" baseline="0" dirty="0" smtClean="0"/>
              <a:t> has also been identified allowing for dissection of its function. Chris </a:t>
            </a:r>
            <a:r>
              <a:rPr lang="en-GB" baseline="0" dirty="0" err="1" smtClean="0"/>
              <a:t>Ridout’s</a:t>
            </a:r>
            <a:r>
              <a:rPr lang="en-GB" baseline="0" dirty="0" smtClean="0"/>
              <a:t> group is already performing experiments to determine whether it can complement the lym2 mutant</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31867E6-AE51-4C1C-988A-948231147665}"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31867E6-AE51-4C1C-988A-948231147665}"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As</a:t>
            </a:r>
            <a:r>
              <a:rPr lang="en-GB" baseline="0" dirty="0" smtClean="0"/>
              <a:t> a research area, the regulation of cell-to-cell communication, PD function and localised signalling during plant-pathogen interactions falls within the Plant Perception and Response to the </a:t>
            </a:r>
            <a:r>
              <a:rPr lang="en-GB" baseline="0" dirty="0" err="1" smtClean="0"/>
              <a:t>Envrionment</a:t>
            </a:r>
            <a:r>
              <a:rPr lang="en-GB" baseline="0" dirty="0" smtClean="0"/>
              <a:t> ISP. In identifying and unlocking a novel facet of plant defence </a:t>
            </a:r>
            <a:r>
              <a:rPr lang="en-GB" baseline="0" dirty="0" err="1" smtClean="0"/>
              <a:t>repsonses</a:t>
            </a:r>
            <a:r>
              <a:rPr lang="en-GB" baseline="0" dirty="0" smtClean="0"/>
              <a:t> this research will </a:t>
            </a:r>
            <a:r>
              <a:rPr lang="en-GB" baseline="0" dirty="0" err="1" smtClean="0"/>
              <a:t>providea</a:t>
            </a:r>
            <a:r>
              <a:rPr lang="en-GB" baseline="0" dirty="0" smtClean="0"/>
              <a:t>  fundamental aspect of future efforts to fully understand and manipulate </a:t>
            </a:r>
            <a:r>
              <a:rPr lang="en-GB" baseline="0" dirty="0" err="1" smtClean="0"/>
              <a:t>pllant</a:t>
            </a:r>
            <a:r>
              <a:rPr lang="en-GB" baseline="0" dirty="0" smtClean="0"/>
              <a:t> disease resistance.</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As I mentioned before pathogens exploit a number</a:t>
            </a:r>
            <a:r>
              <a:rPr lang="en-GB" baseline="0" dirty="0" smtClean="0"/>
              <a:t> of invasion strategies, all stay extracellular.</a:t>
            </a:r>
          </a:p>
          <a:p>
            <a:endParaRPr lang="en-GB" baseline="0" dirty="0" smtClean="0"/>
          </a:p>
          <a:p>
            <a:r>
              <a:rPr lang="en-GB" baseline="0" dirty="0" smtClean="0"/>
              <a:t>Particularly interested in </a:t>
            </a:r>
            <a:r>
              <a:rPr lang="en-GB" baseline="0" dirty="0" err="1" smtClean="0"/>
              <a:t>haustroial</a:t>
            </a:r>
            <a:r>
              <a:rPr lang="en-GB" baseline="0" dirty="0" smtClean="0"/>
              <a:t> formation (fungal and </a:t>
            </a:r>
            <a:r>
              <a:rPr lang="en-GB" baseline="0" dirty="0" err="1" smtClean="0"/>
              <a:t>oomycete</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Downy </a:t>
            </a:r>
            <a:r>
              <a:rPr lang="en-GB" dirty="0" err="1" smtClean="0"/>
              <a:t>milddew</a:t>
            </a:r>
            <a:r>
              <a:rPr lang="en-GB" dirty="0" smtClean="0"/>
              <a:t> – </a:t>
            </a:r>
            <a:r>
              <a:rPr lang="en-GB" dirty="0" err="1" smtClean="0"/>
              <a:t>oomycete</a:t>
            </a:r>
            <a:endParaRPr lang="en-GB" dirty="0" smtClean="0"/>
          </a:p>
          <a:p>
            <a:endParaRPr lang="en-GB" dirty="0" smtClean="0"/>
          </a:p>
          <a:p>
            <a:r>
              <a:rPr lang="en-GB" dirty="0" smtClean="0"/>
              <a:t>Forms</a:t>
            </a:r>
            <a:r>
              <a:rPr lang="en-GB" baseline="0" dirty="0" smtClean="0"/>
              <a:t> </a:t>
            </a:r>
            <a:r>
              <a:rPr lang="en-GB" baseline="0" dirty="0" err="1" smtClean="0"/>
              <a:t>haustoria</a:t>
            </a:r>
            <a:endParaRPr lang="en-GB" baseline="0" dirty="0" smtClean="0"/>
          </a:p>
          <a:p>
            <a:endParaRPr lang="en-GB" baseline="0" dirty="0" smtClean="0"/>
          </a:p>
          <a:p>
            <a:r>
              <a:rPr lang="en-GB" baseline="0" dirty="0" smtClean="0"/>
              <a:t>Progressively encased (4d </a:t>
            </a:r>
            <a:r>
              <a:rPr lang="en-GB" baseline="0" dirty="0" err="1" smtClean="0"/>
              <a:t>unencased</a:t>
            </a:r>
            <a:r>
              <a:rPr lang="en-GB" baseline="0" dirty="0" smtClean="0"/>
              <a:t>, 7 day encased) EHM</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PDLP1 is a PD protein of unknown function</a:t>
            </a:r>
          </a:p>
          <a:p>
            <a:endParaRPr lang="en-GB" dirty="0" smtClean="0"/>
          </a:p>
          <a:p>
            <a:r>
              <a:rPr lang="en-GB" dirty="0" smtClean="0"/>
              <a:t>Intriguingly localises</a:t>
            </a:r>
            <a:r>
              <a:rPr lang="en-GB" baseline="0" dirty="0" smtClean="0"/>
              <a:t> to </a:t>
            </a:r>
            <a:r>
              <a:rPr lang="en-GB" baseline="0" dirty="0" err="1" smtClean="0"/>
              <a:t>haustoria</a:t>
            </a:r>
            <a:r>
              <a:rPr lang="en-GB" baseline="0" dirty="0" smtClean="0"/>
              <a:t> upon infection</a:t>
            </a:r>
          </a:p>
          <a:p>
            <a:endParaRPr lang="en-GB" baseline="0" dirty="0" smtClean="0"/>
          </a:p>
          <a:p>
            <a:r>
              <a:rPr lang="en-GB" baseline="0" dirty="0" smtClean="0"/>
              <a:t>Not all pd proteins </a:t>
            </a:r>
            <a:r>
              <a:rPr lang="en-GB" baseline="0" dirty="0" err="1" smtClean="0"/>
              <a:t>relocalise</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membrane (EHM)</a:t>
            </a:r>
            <a:r>
              <a:rPr lang="en-GB" baseline="0" dirty="0" smtClean="0"/>
              <a:t> around the </a:t>
            </a:r>
            <a:r>
              <a:rPr lang="en-GB" baseline="0" dirty="0" err="1" smtClean="0"/>
              <a:t>haustoria</a:t>
            </a:r>
            <a:r>
              <a:rPr lang="en-GB" baseline="0" dirty="0" smtClean="0"/>
              <a:t> is continuous with the plasma membrane but seems to be specialised </a:t>
            </a:r>
            <a:r>
              <a:rPr lang="en-GB" baseline="0" dirty="0" err="1" smtClean="0"/>
              <a:t>eg</a:t>
            </a:r>
            <a:r>
              <a:rPr lang="en-GB" baseline="0" dirty="0" smtClean="0"/>
              <a:t>. SWEET proteins specifically target</a:t>
            </a:r>
          </a:p>
          <a:p>
            <a:endParaRPr lang="en-GB" baseline="0" dirty="0" smtClean="0"/>
          </a:p>
          <a:p>
            <a:r>
              <a:rPr lang="en-GB" baseline="0" dirty="0" smtClean="0"/>
              <a:t>Most PM proteins target to developing encasement</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Many plant pathogens</a:t>
            </a:r>
            <a:r>
              <a:rPr lang="en-GB" baseline="0" dirty="0" smtClean="0"/>
              <a:t> are bacterial, fungal or </a:t>
            </a:r>
            <a:r>
              <a:rPr lang="en-GB" baseline="0" dirty="0" err="1" smtClean="0"/>
              <a:t>oomycete</a:t>
            </a:r>
            <a:r>
              <a:rPr lang="en-GB" baseline="0" dirty="0" smtClean="0"/>
              <a:t> species. They employ a wide variety of infection mechanisms</a:t>
            </a:r>
          </a:p>
          <a:p>
            <a:endParaRPr lang="en-GB" baseline="0" dirty="0" smtClean="0"/>
          </a:p>
          <a:p>
            <a:r>
              <a:rPr lang="en-GB" baseline="0" dirty="0" smtClean="0"/>
              <a:t>Entry – through stomata or direct penetration of an epidermal cell</a:t>
            </a:r>
          </a:p>
          <a:p>
            <a:endParaRPr lang="en-GB" baseline="0" dirty="0" smtClean="0"/>
          </a:p>
          <a:p>
            <a:r>
              <a:rPr lang="en-GB" baseline="0" dirty="0" smtClean="0"/>
              <a:t>Growth – extracellular or intracellular</a:t>
            </a:r>
          </a:p>
          <a:p>
            <a:endParaRPr lang="en-GB" baseline="0" dirty="0" smtClean="0"/>
          </a:p>
          <a:p>
            <a:r>
              <a:rPr lang="en-GB" baseline="0" dirty="0" smtClean="0"/>
              <a:t>We have gained a significant understanding of the nature of the interactions that occur when a pathogen attacks a plant but in many respects these have only highlighted the intricacies and complexities of these interactions and have failed to yet arm us with broad-spectrum strategies to enable plants to overcome economically devastating pathogens</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31867E6-AE51-4C1C-988A-948231147665}"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Is PDLP1 localisation at </a:t>
            </a:r>
            <a:r>
              <a:rPr lang="en-GB" dirty="0" err="1" smtClean="0"/>
              <a:t>haustoria</a:t>
            </a:r>
            <a:r>
              <a:rPr lang="en-GB" dirty="0" smtClean="0"/>
              <a:t> biologically relevant?</a:t>
            </a:r>
          </a:p>
          <a:p>
            <a:endParaRPr lang="en-GB" dirty="0" smtClean="0"/>
          </a:p>
          <a:p>
            <a:r>
              <a:rPr lang="en-GB" dirty="0" smtClean="0"/>
              <a:t>Yes – promoter</a:t>
            </a:r>
            <a:r>
              <a:rPr lang="en-GB" baseline="0" dirty="0" smtClean="0"/>
              <a:t> fusions</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smtClean="0"/>
              <a:t>Overexpression</a:t>
            </a:r>
            <a:r>
              <a:rPr lang="en-GB" baseline="0" dirty="0" smtClean="0"/>
              <a:t> and triple knockouts show increased resistance and susceptibility</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32</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Similar to </a:t>
            </a:r>
            <a:r>
              <a:rPr lang="en-GB" dirty="0" err="1" smtClean="0"/>
              <a:t>tragetting</a:t>
            </a:r>
            <a:r>
              <a:rPr lang="en-GB" baseline="0" dirty="0" smtClean="0"/>
              <a:t> </a:t>
            </a:r>
            <a:r>
              <a:rPr lang="en-GB" baseline="0" dirty="0" err="1" smtClean="0"/>
              <a:t>toPD</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33</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One similarity between PD and </a:t>
            </a:r>
            <a:r>
              <a:rPr lang="en-GB" dirty="0" err="1" smtClean="0"/>
              <a:t>haustoria</a:t>
            </a:r>
            <a:r>
              <a:rPr lang="en-GB" baseline="0" dirty="0" smtClean="0"/>
              <a:t> is deposition of </a:t>
            </a:r>
            <a:r>
              <a:rPr lang="en-GB" baseline="0" dirty="0" err="1" smtClean="0"/>
              <a:t>callose</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34</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model</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35</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36</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931867E6-AE51-4C1C-988A-948231147665}" type="slidenum">
              <a:rPr lang="en-GB" smtClean="0"/>
              <a:pPr/>
              <a:t>37</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38</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Pathogens</a:t>
            </a:r>
            <a:r>
              <a:rPr lang="en-GB" baseline="0" dirty="0" smtClean="0"/>
              <a:t> affect a wide variety of plants causing a wide variety of diseases</a:t>
            </a:r>
          </a:p>
          <a:p>
            <a:endParaRPr lang="en-GB" baseline="0" dirty="0" smtClean="0"/>
          </a:p>
          <a:p>
            <a:r>
              <a:rPr lang="en-GB" baseline="0" dirty="0" smtClean="0"/>
              <a:t>Wilts, blasts, rusts, mildews, rots, cankers…</a:t>
            </a:r>
          </a:p>
          <a:p>
            <a:endParaRPr lang="en-GB" baseline="0" dirty="0" smtClean="0"/>
          </a:p>
          <a:p>
            <a:r>
              <a:rPr lang="en-GB" baseline="0" dirty="0" smtClean="0"/>
              <a:t>All ultimately cause loss of yield - in an era in which food security is threatened and climate change carries the potential to change the ‘rules of the game’ when it comes to plant-pathogen interactions it is vital that we come up with answers and strategies to enable plants to overcome these pathogens</a:t>
            </a:r>
          </a:p>
        </p:txBody>
      </p:sp>
      <p:sp>
        <p:nvSpPr>
          <p:cNvPr id="4" name="Slide Number Placeholder 3"/>
          <p:cNvSpPr>
            <a:spLocks noGrp="1"/>
          </p:cNvSpPr>
          <p:nvPr>
            <p:ph type="sldNum" sz="quarter" idx="10"/>
          </p:nvPr>
        </p:nvSpPr>
        <p:spPr/>
        <p:txBody>
          <a:bodyPr/>
          <a:lstStyle/>
          <a:p>
            <a:fld id="{931867E6-AE51-4C1C-988A-948231147665}" type="slidenum">
              <a:rPr lang="en-GB" smtClean="0"/>
              <a:pPr/>
              <a:t>39</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What</a:t>
            </a:r>
            <a:r>
              <a:rPr lang="en-GB" baseline="0" dirty="0" smtClean="0"/>
              <a:t> we know of plant-pathogen interactions can be described as multi-layered attack and defence </a:t>
            </a:r>
          </a:p>
          <a:p>
            <a:endParaRPr lang="en-GB" baseline="0" dirty="0" smtClean="0"/>
          </a:p>
          <a:p>
            <a:r>
              <a:rPr lang="en-GB" baseline="0" dirty="0" smtClean="0"/>
              <a:t>When a plant cell perceives a pathogen in its environs, extracellular receptors detect pathogen-associated molecular patters (PAMPS). PAMPs include molecules such as </a:t>
            </a:r>
            <a:r>
              <a:rPr lang="en-GB" baseline="0" dirty="0" err="1" smtClean="0"/>
              <a:t>flagellin</a:t>
            </a:r>
            <a:r>
              <a:rPr lang="en-GB" baseline="0" dirty="0" smtClean="0"/>
              <a:t> and chitin, extracellular components of bacterial and fungal organisms respectively. These receptors, known as PRRs bind PAMPs and this triggers a host of non-specific, primary defence responses</a:t>
            </a:r>
          </a:p>
          <a:p>
            <a:endParaRPr lang="en-GB" baseline="0" dirty="0" smtClean="0"/>
          </a:p>
          <a:p>
            <a:r>
              <a:rPr lang="en-GB" baseline="0" dirty="0" smtClean="0"/>
              <a:t>If the pathogen can overcome these defences and invade the cell it introduces a number of its own proteins (effectors) into the cell. These effectors are pathogen-specific and perform a variety of functions. These effectors can suppress defence responses and if they successfully do so lead to the establishment of a successful infection. If, however, the plant is able to mount </a:t>
            </a:r>
            <a:r>
              <a:rPr lang="en-GB" baseline="0" dirty="0" err="1" smtClean="0"/>
              <a:t>effector</a:t>
            </a:r>
            <a:r>
              <a:rPr lang="en-GB" baseline="0" dirty="0" smtClean="0"/>
              <a:t>-triggered responses, many of which involve the activity of R-genes against specific effectors, it can exhibit resistance against the pathogen. </a:t>
            </a:r>
            <a:r>
              <a:rPr lang="en-GB" baseline="0" dirty="0" err="1" smtClean="0"/>
              <a:t>Effector</a:t>
            </a:r>
            <a:r>
              <a:rPr lang="en-GB" baseline="0" dirty="0" smtClean="0"/>
              <a:t>-triggered responses often lead to the hypersensitive response – programmed cell death of the attacked cell</a:t>
            </a:r>
          </a:p>
          <a:p>
            <a:endParaRPr lang="en-GB" baseline="0" dirty="0" smtClean="0"/>
          </a:p>
          <a:p>
            <a:r>
              <a:rPr lang="en-GB" baseline="0" dirty="0" smtClean="0"/>
              <a:t>When we consider these responses we look at a single cell, how the attacked cell is responding. It is established that systemic tissues can be primed for defence (systemic acquired resistance) which requires long-distance signalling. Plant cells are connected to their neighbours and in approaching defence </a:t>
            </a:r>
            <a:r>
              <a:rPr lang="en-GB" baseline="0" dirty="0" err="1" smtClean="0"/>
              <a:t>repsonses</a:t>
            </a:r>
            <a:r>
              <a:rPr lang="en-GB" baseline="0" dirty="0" smtClean="0"/>
              <a:t> as cell autonomous responses we are ignoring the fact that the cytoplasm of a cell is part of a much bigger entity –the </a:t>
            </a:r>
            <a:r>
              <a:rPr lang="en-GB" baseline="0" dirty="0" err="1" smtClean="0"/>
              <a:t>symplast</a:t>
            </a:r>
            <a:r>
              <a:rPr lang="en-GB" baseline="0" dirty="0" smtClean="0"/>
              <a:t>.  We haven’t considered what happens to cells surrounding the infection site</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For example, does</a:t>
            </a:r>
            <a:r>
              <a:rPr lang="en-GB" baseline="0" dirty="0" smtClean="0"/>
              <a:t> the attacked cell send out warning signals to neighbouring cells?</a:t>
            </a:r>
          </a:p>
          <a:p>
            <a:endParaRPr lang="en-GB" baseline="0" dirty="0" smtClean="0"/>
          </a:p>
          <a:p>
            <a:r>
              <a:rPr lang="en-GB" baseline="0" dirty="0" smtClean="0"/>
              <a:t>This image is of downy mildew infected tissue that expresses a promoter-GFP fusion. Mapping the activation of this promoter around infected cells shows that the promoter is activated in invaded cells and in some cells surrounding the invaded cells.</a:t>
            </a:r>
          </a:p>
          <a:p>
            <a:endParaRPr lang="en-GB" baseline="0" dirty="0" smtClean="0"/>
          </a:p>
          <a:p>
            <a:r>
              <a:rPr lang="en-GB" baseline="0" dirty="0" smtClean="0"/>
              <a:t>Is there a signal?</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Or if we consider that</a:t>
            </a:r>
            <a:r>
              <a:rPr lang="en-GB" baseline="0" dirty="0" smtClean="0"/>
              <a:t> a cell under pathogen attack generates high concentrations of small, toxic molecules (calcium ions, NO, ROS). These molecules are small enough to simply diffuse between cells and therefore the question must be asked why don’t we see a spread </a:t>
            </a:r>
            <a:r>
              <a:rPr lang="en-GB" baseline="0" dirty="0" err="1" smtClean="0"/>
              <a:t>fo</a:t>
            </a:r>
            <a:r>
              <a:rPr lang="en-GB" baseline="0" dirty="0" smtClean="0"/>
              <a:t> their effects? We see cell-restricted cell death and therefore, a mechanism is required by which cell-autonomy of the attacked cell is imposed prior to cell death.</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Many classes of molecules are known</a:t>
            </a:r>
            <a:r>
              <a:rPr lang="en-GB" baseline="0" dirty="0" smtClean="0"/>
              <a:t> to move within and between plant tissues and organs. In addition to small metabolites many classes of molecules have been found to move via both active and passive mechanisms between cells and tissues. This is fundamental for many developmental processes. In some cases changes to the movement of </a:t>
            </a:r>
            <a:r>
              <a:rPr lang="en-GB" baseline="0" dirty="0" err="1" smtClean="0"/>
              <a:t>molceules</a:t>
            </a:r>
            <a:r>
              <a:rPr lang="en-GB" baseline="0" dirty="0" smtClean="0"/>
              <a:t> is twinned with changes to </a:t>
            </a:r>
            <a:r>
              <a:rPr lang="en-GB" baseline="0" dirty="0" err="1" smtClean="0"/>
              <a:t>symplastic</a:t>
            </a:r>
            <a:r>
              <a:rPr lang="en-GB" baseline="0" dirty="0" smtClean="0"/>
              <a:t> connectivity (how connected the cells are to their neighbours) and these are often </a:t>
            </a:r>
            <a:r>
              <a:rPr lang="en-GB" baseline="0" dirty="0" err="1" smtClean="0"/>
              <a:t>tarnsient</a:t>
            </a:r>
            <a:r>
              <a:rPr lang="en-GB" baseline="0" dirty="0" smtClean="0"/>
              <a:t> and reversible changes.</a:t>
            </a:r>
          </a:p>
          <a:p>
            <a:endParaRPr lang="en-GB" dirty="0" smtClean="0"/>
          </a:p>
          <a:p>
            <a:endParaRPr lang="en-GB" dirty="0" smtClean="0"/>
          </a:p>
        </p:txBody>
      </p:sp>
      <p:sp>
        <p:nvSpPr>
          <p:cNvPr id="4" name="Slide Number Placeholder 3"/>
          <p:cNvSpPr>
            <a:spLocks noGrp="1"/>
          </p:cNvSpPr>
          <p:nvPr>
            <p:ph type="sldNum" sz="quarter" idx="10"/>
          </p:nvPr>
        </p:nvSpPr>
        <p:spPr/>
        <p:txBody>
          <a:bodyPr/>
          <a:lstStyle/>
          <a:p>
            <a:fld id="{931867E6-AE51-4C1C-988A-948231147665}"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Most plant cells are connected to their neighbours via channels called </a:t>
            </a:r>
            <a:r>
              <a:rPr lang="en-GB" dirty="0" err="1" smtClean="0"/>
              <a:t>plasmodesmata</a:t>
            </a:r>
            <a:r>
              <a:rPr lang="en-GB" dirty="0" smtClean="0"/>
              <a:t>. Through these channels</a:t>
            </a:r>
            <a:r>
              <a:rPr lang="en-GB" baseline="0" dirty="0" smtClean="0"/>
              <a:t> </a:t>
            </a:r>
            <a:r>
              <a:rPr lang="en-GB" dirty="0" smtClean="0"/>
              <a:t>that molecules move.</a:t>
            </a:r>
            <a:r>
              <a:rPr lang="en-GB" baseline="0" dirty="0" smtClean="0"/>
              <a:t> </a:t>
            </a:r>
            <a:r>
              <a:rPr lang="en-GB" baseline="0" dirty="0" err="1" smtClean="0"/>
              <a:t>Plasmodesmata</a:t>
            </a:r>
            <a:r>
              <a:rPr lang="en-GB" baseline="0" dirty="0" smtClean="0"/>
              <a:t> are pores that are line by the pm from neighbouring cells and cross the cell wall, creating continuity between the </a:t>
            </a:r>
            <a:r>
              <a:rPr lang="en-GB" baseline="0" dirty="0" err="1" smtClean="0"/>
              <a:t>cytoplasms</a:t>
            </a:r>
            <a:r>
              <a:rPr lang="en-GB" baseline="0" dirty="0" smtClean="0"/>
              <a:t> of neighbour cells. The ER is also continuous between cells creating an addition communication pathway.</a:t>
            </a:r>
          </a:p>
          <a:p>
            <a:endParaRPr lang="en-GB" baseline="0" dirty="0" smtClean="0"/>
          </a:p>
          <a:p>
            <a:r>
              <a:rPr lang="en-GB" dirty="0" smtClean="0"/>
              <a:t>Whether or not </a:t>
            </a:r>
            <a:r>
              <a:rPr lang="en-GB" dirty="0" err="1" smtClean="0"/>
              <a:t>plasmodesmata</a:t>
            </a:r>
            <a:r>
              <a:rPr lang="en-GB" dirty="0" smtClean="0"/>
              <a:t> are open or closed are key</a:t>
            </a:r>
            <a:r>
              <a:rPr lang="en-GB" baseline="0" dirty="0" smtClean="0"/>
              <a:t> to developmental processes such as cotton fibre cell elongation and the transition to flowering and so PD function is a logical place to start in identifying the regulation of cell-to-cell communication during pathogen attack</a:t>
            </a:r>
            <a:endParaRPr lang="en-GB" dirty="0"/>
          </a:p>
        </p:txBody>
      </p:sp>
      <p:sp>
        <p:nvSpPr>
          <p:cNvPr id="4" name="Slide Number Placeholder 3"/>
          <p:cNvSpPr>
            <a:spLocks noGrp="1"/>
          </p:cNvSpPr>
          <p:nvPr>
            <p:ph type="sldNum" sz="quarter" idx="10"/>
          </p:nvPr>
        </p:nvSpPr>
        <p:spPr/>
        <p:txBody>
          <a:bodyPr/>
          <a:lstStyle/>
          <a:p>
            <a:fld id="{931867E6-AE51-4C1C-988A-948231147665}"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PD</a:t>
            </a:r>
            <a:r>
              <a:rPr lang="en-GB" baseline="0" dirty="0" smtClean="0"/>
              <a:t> structure and function is extremely poorly defined. Due to the difficulty of extraction membrane rich structures that are embedded in the cell wall. However, we recently made advances in PD purification and were able to identify 1341 proteins that were present in extracts from </a:t>
            </a:r>
            <a:r>
              <a:rPr lang="en-GB" baseline="0" dirty="0" err="1" smtClean="0"/>
              <a:t>purifed</a:t>
            </a:r>
            <a:r>
              <a:rPr lang="en-GB" baseline="0" dirty="0" smtClean="0"/>
              <a:t> PD. </a:t>
            </a:r>
          </a:p>
          <a:p>
            <a:endParaRPr lang="en-GB" baseline="0" dirty="0" smtClean="0"/>
          </a:p>
          <a:p>
            <a:r>
              <a:rPr lang="en-GB" baseline="0" dirty="0" smtClean="0"/>
              <a:t>In looking for defence candidates I focussed on membrane proteins and identified 5 candidates</a:t>
            </a:r>
          </a:p>
        </p:txBody>
      </p:sp>
      <p:sp>
        <p:nvSpPr>
          <p:cNvPr id="4" name="Slide Number Placeholder 3"/>
          <p:cNvSpPr>
            <a:spLocks noGrp="1"/>
          </p:cNvSpPr>
          <p:nvPr>
            <p:ph type="sldNum" sz="quarter" idx="10"/>
          </p:nvPr>
        </p:nvSpPr>
        <p:spPr/>
        <p:txBody>
          <a:bodyPr/>
          <a:lstStyle/>
          <a:p>
            <a:fld id="{931867E6-AE51-4C1C-988A-948231147665}"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7D44166-7DF9-4B24-8F2D-6D0805DCE553}" type="datetimeFigureOut">
              <a:rPr lang="en-GB" smtClean="0"/>
              <a:pPr/>
              <a:t>21/01/2013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DF83BF-DB5B-4C5A-B2C9-BC3C8938D42B}"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D44166-7DF9-4B24-8F2D-6D0805DCE553}" type="datetimeFigureOut">
              <a:rPr lang="en-GB" smtClean="0"/>
              <a:pPr/>
              <a:t>21/01/2013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DF83BF-DB5B-4C5A-B2C9-BC3C8938D42B}"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D44166-7DF9-4B24-8F2D-6D0805DCE553}" type="datetimeFigureOut">
              <a:rPr lang="en-GB" smtClean="0"/>
              <a:pPr/>
              <a:t>21/01/2013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DF83BF-DB5B-4C5A-B2C9-BC3C8938D42B}"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D44166-7DF9-4B24-8F2D-6D0805DCE553}" type="datetimeFigureOut">
              <a:rPr lang="en-GB" smtClean="0"/>
              <a:pPr/>
              <a:t>21/01/2013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DF83BF-DB5B-4C5A-B2C9-BC3C8938D42B}"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D44166-7DF9-4B24-8F2D-6D0805DCE553}" type="datetimeFigureOut">
              <a:rPr lang="en-GB" smtClean="0"/>
              <a:pPr/>
              <a:t>21/01/2013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DF83BF-DB5B-4C5A-B2C9-BC3C8938D42B}"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7D44166-7DF9-4B24-8F2D-6D0805DCE553}" type="datetimeFigureOut">
              <a:rPr lang="en-GB" smtClean="0"/>
              <a:pPr/>
              <a:t>21/01/2013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DF83BF-DB5B-4C5A-B2C9-BC3C8938D42B}"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7D44166-7DF9-4B24-8F2D-6D0805DCE553}" type="datetimeFigureOut">
              <a:rPr lang="en-GB" smtClean="0"/>
              <a:pPr/>
              <a:t>21/01/2013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DF83BF-DB5B-4C5A-B2C9-BC3C8938D42B}"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7D44166-7DF9-4B24-8F2D-6D0805DCE553}" type="datetimeFigureOut">
              <a:rPr lang="en-GB" smtClean="0"/>
              <a:pPr/>
              <a:t>21/01/2013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DF83BF-DB5B-4C5A-B2C9-BC3C8938D42B}"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44166-7DF9-4B24-8F2D-6D0805DCE553}" type="datetimeFigureOut">
              <a:rPr lang="en-GB" smtClean="0"/>
              <a:pPr/>
              <a:t>21/01/2013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DF83BF-DB5B-4C5A-B2C9-BC3C8938D42B}"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44166-7DF9-4B24-8F2D-6D0805DCE553}" type="datetimeFigureOut">
              <a:rPr lang="en-GB" smtClean="0"/>
              <a:pPr/>
              <a:t>21/01/2013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DF83BF-DB5B-4C5A-B2C9-BC3C8938D42B}"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44166-7DF9-4B24-8F2D-6D0805DCE553}" type="datetimeFigureOut">
              <a:rPr lang="en-GB" smtClean="0"/>
              <a:pPr/>
              <a:t>21/01/2013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DF83BF-DB5B-4C5A-B2C9-BC3C8938D42B}"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D44166-7DF9-4B24-8F2D-6D0805DCE553}" type="datetimeFigureOut">
              <a:rPr lang="en-GB" smtClean="0"/>
              <a:pPr/>
              <a:t>21/01/2013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F83BF-DB5B-4C5A-B2C9-BC3C8938D42B}"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tiff"/></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png"/><Relationship Id="rId7"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1.jpeg"/><Relationship Id="rId10" Type="http://schemas.openxmlformats.org/officeDocument/2006/relationships/image" Target="../media/image71.jpeg"/><Relationship Id="rId4" Type="http://schemas.openxmlformats.org/officeDocument/2006/relationships/image" Target="../media/image66.png"/><Relationship Id="rId9" Type="http://schemas.openxmlformats.org/officeDocument/2006/relationships/image" Target="../media/image70.jpeg"/></Relationships>
</file>

<file path=ppt/slides/_rels/slide2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72.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9.jpeg"/><Relationship Id="rId5" Type="http://schemas.openxmlformats.org/officeDocument/2006/relationships/image" Target="../media/image69.jpeg"/><Relationship Id="rId10" Type="http://schemas.openxmlformats.org/officeDocument/2006/relationships/image" Target="../media/image8.png"/><Relationship Id="rId4" Type="http://schemas.openxmlformats.org/officeDocument/2006/relationships/image" Target="../media/image68.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27.xml"/><Relationship Id="rId7"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8.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10" Type="http://schemas.openxmlformats.org/officeDocument/2006/relationships/image" Target="../media/image80.png"/><Relationship Id="rId4" Type="http://schemas.openxmlformats.org/officeDocument/2006/relationships/oleObject" Target="../embeddings/oleObject2.bin"/><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9.xml"/><Relationship Id="rId7" Type="http://schemas.openxmlformats.org/officeDocument/2006/relationships/image" Target="../media/image98.jpeg"/><Relationship Id="rId12"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7.jpeg"/><Relationship Id="rId11" Type="http://schemas.openxmlformats.org/officeDocument/2006/relationships/oleObject" Target="../embeddings/oleObject10.bin"/><Relationship Id="rId5" Type="http://schemas.openxmlformats.org/officeDocument/2006/relationships/image" Target="../media/image96.jpeg"/><Relationship Id="rId10" Type="http://schemas.openxmlformats.org/officeDocument/2006/relationships/oleObject" Target="../embeddings/oleObject9.bin"/><Relationship Id="rId4" Type="http://schemas.openxmlformats.org/officeDocument/2006/relationships/image" Target="../media/image95.jpeg"/><Relationship Id="rId9"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9.png"/><Relationship Id="rId5" Type="http://schemas.openxmlformats.org/officeDocument/2006/relationships/image" Target="../media/image103.jpeg"/><Relationship Id="rId10" Type="http://schemas.openxmlformats.org/officeDocument/2006/relationships/image" Target="../media/image108.png"/><Relationship Id="rId4" Type="http://schemas.openxmlformats.org/officeDocument/2006/relationships/image" Target="../media/image102.jpeg"/><Relationship Id="rId9"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notesSlide" Target="../notesSlides/notesSlide33.xml"/><Relationship Id="rId7"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image" Target="../media/image113.jpeg"/><Relationship Id="rId9"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hyperlink" Target="http://en.wikipedia.org/wiki/File:Uni_gottingen_siegel.svg" TargetMode="External"/><Relationship Id="rId4" Type="http://schemas.openxmlformats.org/officeDocument/2006/relationships/image" Target="../media/image125.png"/></Relationships>
</file>

<file path=ppt/slides/_rels/slide39.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67.jpeg"/><Relationship Id="rId7" Type="http://schemas.openxmlformats.org/officeDocument/2006/relationships/image" Target="../media/image129.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8.jpeg"/><Relationship Id="rId11" Type="http://schemas.openxmlformats.org/officeDocument/2006/relationships/image" Target="../media/image70.jpeg"/><Relationship Id="rId5" Type="http://schemas.openxmlformats.org/officeDocument/2006/relationships/image" Target="../media/image127.jpeg"/><Relationship Id="rId10" Type="http://schemas.openxmlformats.org/officeDocument/2006/relationships/image" Target="../media/image71.jpeg"/><Relationship Id="rId4" Type="http://schemas.openxmlformats.org/officeDocument/2006/relationships/image" Target="../media/image68.jpeg"/><Relationship Id="rId9"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22526"/>
            <a:ext cx="9144000" cy="264320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857225" y="1155902"/>
            <a:ext cx="7429552" cy="1754326"/>
          </a:xfrm>
          <a:prstGeom prst="rect">
            <a:avLst/>
          </a:prstGeom>
          <a:solidFill>
            <a:schemeClr val="tx1">
              <a:lumMod val="85000"/>
              <a:lumOff val="15000"/>
            </a:schemeClr>
          </a:solidFill>
        </p:spPr>
        <p:txBody>
          <a:bodyPr wrap="square" rtlCol="0">
            <a:spAutoFit/>
          </a:bodyPr>
          <a:lstStyle/>
          <a:p>
            <a:pPr algn="ctr"/>
            <a:r>
              <a:rPr lang="en-GB" sz="3600" b="1" dirty="0" smtClean="0">
                <a:solidFill>
                  <a:schemeClr val="bg1">
                    <a:lumMod val="95000"/>
                  </a:schemeClr>
                </a:solidFill>
              </a:rPr>
              <a:t>The regulation of cell-to-cell communication during pathogen attack</a:t>
            </a:r>
          </a:p>
        </p:txBody>
      </p:sp>
      <p:sp>
        <p:nvSpPr>
          <p:cNvPr id="6" name="TextBox 5"/>
          <p:cNvSpPr txBox="1"/>
          <p:nvPr/>
        </p:nvSpPr>
        <p:spPr>
          <a:xfrm>
            <a:off x="5144552" y="4564530"/>
            <a:ext cx="2492350" cy="461665"/>
          </a:xfrm>
          <a:prstGeom prst="rect">
            <a:avLst/>
          </a:prstGeom>
          <a:noFill/>
        </p:spPr>
        <p:txBody>
          <a:bodyPr wrap="none" rtlCol="0">
            <a:spAutoFit/>
          </a:bodyPr>
          <a:lstStyle/>
          <a:p>
            <a:pPr algn="ctr"/>
            <a:r>
              <a:rPr lang="en-GB" sz="2400" b="1" dirty="0" smtClean="0"/>
              <a:t>Christine Faulkner</a:t>
            </a:r>
          </a:p>
        </p:txBody>
      </p:sp>
      <p:pic>
        <p:nvPicPr>
          <p:cNvPr id="46084" name="Picture 4" descr="http://www.1000steine.com/brickset/images/7079-1.jpg"/>
          <p:cNvPicPr>
            <a:picLocks noChangeAspect="1" noChangeArrowheads="1"/>
          </p:cNvPicPr>
          <p:nvPr/>
        </p:nvPicPr>
        <p:blipFill>
          <a:blip r:embed="rId3" cstate="print"/>
          <a:srcRect/>
          <a:stretch>
            <a:fillRect/>
          </a:stretch>
        </p:blipFill>
        <p:spPr bwMode="auto">
          <a:xfrm>
            <a:off x="500743" y="3935732"/>
            <a:ext cx="4201886" cy="2748095"/>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8048625" y="3600946"/>
            <a:ext cx="780655" cy="3132436"/>
          </a:xfrm>
          <a:prstGeom prst="rect">
            <a:avLst/>
          </a:prstGeom>
          <a:noFill/>
          <a:ln w="9525">
            <a:noFill/>
            <a:miter lim="800000"/>
            <a:headEnd/>
            <a:tailEnd/>
          </a:ln>
        </p:spPr>
      </p:pic>
      <p:pic>
        <p:nvPicPr>
          <p:cNvPr id="112642" name="Picture 2"/>
          <p:cNvPicPr>
            <a:picLocks noChangeAspect="1" noChangeArrowheads="1"/>
          </p:cNvPicPr>
          <p:nvPr/>
        </p:nvPicPr>
        <p:blipFill>
          <a:blip r:embed="rId5" cstate="print"/>
          <a:srcRect/>
          <a:stretch>
            <a:fillRect/>
          </a:stretch>
        </p:blipFill>
        <p:spPr bwMode="auto">
          <a:xfrm>
            <a:off x="5514975" y="5418139"/>
            <a:ext cx="1676400" cy="6679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6193099" y="1200992"/>
            <a:ext cx="2404287" cy="3960440"/>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1000100" y="1285568"/>
            <a:ext cx="1931049" cy="2286016"/>
          </a:xfrm>
          <a:prstGeom prst="rect">
            <a:avLst/>
          </a:prstGeom>
          <a:noFill/>
          <a:ln w="9525">
            <a:noFill/>
            <a:miter lim="800000"/>
            <a:headEnd/>
            <a:tailEnd/>
          </a:ln>
        </p:spPr>
      </p:pic>
      <p:sp>
        <p:nvSpPr>
          <p:cNvPr id="9" name="Rectangle 8"/>
          <p:cNvSpPr/>
          <p:nvPr/>
        </p:nvSpPr>
        <p:spPr>
          <a:xfrm>
            <a:off x="4572000" y="3685162"/>
            <a:ext cx="428628"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091377" y="3863578"/>
            <a:ext cx="428628"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411069" y="984968"/>
            <a:ext cx="1487908" cy="369332"/>
          </a:xfrm>
          <a:prstGeom prst="rect">
            <a:avLst/>
          </a:prstGeom>
          <a:noFill/>
        </p:spPr>
        <p:txBody>
          <a:bodyPr wrap="none" rtlCol="0">
            <a:spAutoFit/>
          </a:bodyPr>
          <a:lstStyle/>
          <a:p>
            <a:r>
              <a:rPr lang="en-GB" b="1" dirty="0" smtClean="0"/>
              <a:t>ARABIDOPSIS</a:t>
            </a:r>
            <a:endParaRPr lang="en-GB" b="1" dirty="0"/>
          </a:p>
        </p:txBody>
      </p:sp>
      <p:sp>
        <p:nvSpPr>
          <p:cNvPr id="14" name="Rectangle 13"/>
          <p:cNvSpPr/>
          <p:nvPr/>
        </p:nvSpPr>
        <p:spPr>
          <a:xfrm>
            <a:off x="2038350" y="1985671"/>
            <a:ext cx="885825" cy="39052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noChangeArrowheads="1"/>
          </p:cNvPicPr>
          <p:nvPr/>
        </p:nvPicPr>
        <p:blipFill>
          <a:blip r:embed="rId5" cstate="print"/>
          <a:srcRect/>
          <a:stretch>
            <a:fillRect/>
          </a:stretch>
        </p:blipFill>
        <p:spPr bwMode="auto">
          <a:xfrm>
            <a:off x="3929058" y="1220372"/>
            <a:ext cx="2428892" cy="3898585"/>
          </a:xfrm>
          <a:prstGeom prst="rect">
            <a:avLst/>
          </a:prstGeom>
          <a:noFill/>
          <a:ln w="9525">
            <a:noFill/>
            <a:miter lim="800000"/>
            <a:headEnd/>
            <a:tailEnd/>
          </a:ln>
        </p:spPr>
      </p:pic>
      <p:sp>
        <p:nvSpPr>
          <p:cNvPr id="12" name="TextBox 11"/>
          <p:cNvSpPr txBox="1"/>
          <p:nvPr/>
        </p:nvSpPr>
        <p:spPr>
          <a:xfrm>
            <a:off x="4211960" y="984968"/>
            <a:ext cx="609462" cy="369332"/>
          </a:xfrm>
          <a:prstGeom prst="rect">
            <a:avLst/>
          </a:prstGeom>
          <a:noFill/>
        </p:spPr>
        <p:txBody>
          <a:bodyPr wrap="none" rtlCol="0">
            <a:spAutoFit/>
          </a:bodyPr>
          <a:lstStyle/>
          <a:p>
            <a:r>
              <a:rPr lang="en-GB" b="1" dirty="0" smtClean="0"/>
              <a:t>RICE</a:t>
            </a:r>
            <a:endParaRPr lang="en-GB" b="1" dirty="0"/>
          </a:p>
        </p:txBody>
      </p:sp>
      <p:sp>
        <p:nvSpPr>
          <p:cNvPr id="15" name="Rectangle 14"/>
          <p:cNvSpPr/>
          <p:nvPr/>
        </p:nvSpPr>
        <p:spPr>
          <a:xfrm>
            <a:off x="4538677" y="3882628"/>
            <a:ext cx="428628"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8191500" y="4312098"/>
            <a:ext cx="371475" cy="750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30622" y="348335"/>
            <a:ext cx="5358390" cy="400110"/>
          </a:xfrm>
          <a:prstGeom prst="rect">
            <a:avLst/>
          </a:prstGeom>
          <a:noFill/>
        </p:spPr>
        <p:txBody>
          <a:bodyPr wrap="none" rtlCol="0">
            <a:spAutoFit/>
          </a:bodyPr>
          <a:lstStyle/>
          <a:p>
            <a:r>
              <a:rPr lang="en-GB" sz="2000" b="1" dirty="0" smtClean="0">
                <a:solidFill>
                  <a:schemeClr val="bg1">
                    <a:lumMod val="95000"/>
                  </a:schemeClr>
                </a:solidFill>
              </a:rPr>
              <a:t>LYM2 is a </a:t>
            </a:r>
            <a:r>
              <a:rPr lang="en-GB" sz="2000" b="1" dirty="0" err="1" smtClean="0">
                <a:solidFill>
                  <a:schemeClr val="bg1">
                    <a:lumMod val="95000"/>
                  </a:schemeClr>
                </a:solidFill>
              </a:rPr>
              <a:t>plasmodesmata</a:t>
            </a:r>
            <a:r>
              <a:rPr lang="en-GB" sz="2000" b="1" dirty="0" smtClean="0">
                <a:solidFill>
                  <a:schemeClr val="bg1">
                    <a:lumMod val="95000"/>
                  </a:schemeClr>
                </a:solidFill>
              </a:rPr>
              <a:t>-located chitin receptor</a:t>
            </a:r>
            <a:endParaRPr lang="en-GB" sz="2000" b="1" dirty="0">
              <a:solidFill>
                <a:schemeClr val="bg1">
                  <a:lumMod val="95000"/>
                </a:schemeClr>
              </a:solidFill>
            </a:endParaRPr>
          </a:p>
        </p:txBody>
      </p:sp>
      <p:pic>
        <p:nvPicPr>
          <p:cNvPr id="31745" name="Picture 1"/>
          <p:cNvPicPr>
            <a:picLocks noChangeAspect="1" noChangeArrowheads="1"/>
          </p:cNvPicPr>
          <p:nvPr/>
        </p:nvPicPr>
        <p:blipFill>
          <a:blip r:embed="rId6" cstate="print"/>
          <a:srcRect/>
          <a:stretch>
            <a:fillRect/>
          </a:stretch>
        </p:blipFill>
        <p:spPr bwMode="auto">
          <a:xfrm>
            <a:off x="428005" y="4073634"/>
            <a:ext cx="8230106" cy="2697503"/>
          </a:xfrm>
          <a:prstGeom prst="rect">
            <a:avLst/>
          </a:prstGeom>
          <a:noFill/>
          <a:ln w="9525">
            <a:noFill/>
            <a:miter lim="800000"/>
            <a:headEnd/>
            <a:tailEnd/>
          </a:ln>
        </p:spPr>
      </p:pic>
      <p:sp>
        <p:nvSpPr>
          <p:cNvPr id="19" name="TextBox 18"/>
          <p:cNvSpPr txBox="1"/>
          <p:nvPr/>
        </p:nvSpPr>
        <p:spPr>
          <a:xfrm>
            <a:off x="457183" y="4075881"/>
            <a:ext cx="1687641" cy="369332"/>
          </a:xfrm>
          <a:prstGeom prst="rect">
            <a:avLst/>
          </a:prstGeom>
          <a:noFill/>
        </p:spPr>
        <p:txBody>
          <a:bodyPr wrap="none" rtlCol="0">
            <a:spAutoFit/>
          </a:bodyPr>
          <a:lstStyle/>
          <a:p>
            <a:r>
              <a:rPr lang="en-GB" dirty="0" smtClean="0">
                <a:solidFill>
                  <a:schemeClr val="bg1"/>
                </a:solidFill>
                <a:latin typeface="Times New Roman" pitchFamily="18" charset="0"/>
                <a:cs typeface="Times New Roman" pitchFamily="18" charset="0"/>
              </a:rPr>
              <a:t>LYM1-mCitrine</a:t>
            </a:r>
            <a:endParaRPr lang="en-GB" dirty="0">
              <a:solidFill>
                <a:schemeClr val="bg1"/>
              </a:solidFill>
              <a:latin typeface="Times New Roman" pitchFamily="18" charset="0"/>
              <a:cs typeface="Times New Roman" pitchFamily="18" charset="0"/>
            </a:endParaRPr>
          </a:p>
        </p:txBody>
      </p:sp>
      <p:sp>
        <p:nvSpPr>
          <p:cNvPr id="20" name="TextBox 19"/>
          <p:cNvSpPr txBox="1"/>
          <p:nvPr/>
        </p:nvSpPr>
        <p:spPr>
          <a:xfrm>
            <a:off x="3245779" y="4082365"/>
            <a:ext cx="1687641" cy="369332"/>
          </a:xfrm>
          <a:prstGeom prst="rect">
            <a:avLst/>
          </a:prstGeom>
          <a:noFill/>
        </p:spPr>
        <p:txBody>
          <a:bodyPr wrap="none" rtlCol="0">
            <a:spAutoFit/>
          </a:bodyPr>
          <a:lstStyle/>
          <a:p>
            <a:r>
              <a:rPr lang="en-GB" dirty="0" smtClean="0">
                <a:solidFill>
                  <a:schemeClr val="bg1"/>
                </a:solidFill>
                <a:latin typeface="Times New Roman" pitchFamily="18" charset="0"/>
                <a:cs typeface="Times New Roman" pitchFamily="18" charset="0"/>
              </a:rPr>
              <a:t>LYM2-mCitrine</a:t>
            </a:r>
            <a:endParaRPr lang="en-GB" dirty="0">
              <a:solidFill>
                <a:schemeClr val="bg1"/>
              </a:solidFill>
              <a:latin typeface="Times New Roman" pitchFamily="18" charset="0"/>
              <a:cs typeface="Times New Roman" pitchFamily="18" charset="0"/>
            </a:endParaRPr>
          </a:p>
        </p:txBody>
      </p:sp>
      <p:sp>
        <p:nvSpPr>
          <p:cNvPr id="21" name="TextBox 20"/>
          <p:cNvSpPr txBox="1"/>
          <p:nvPr/>
        </p:nvSpPr>
        <p:spPr>
          <a:xfrm>
            <a:off x="5985736" y="4069393"/>
            <a:ext cx="1687641" cy="369332"/>
          </a:xfrm>
          <a:prstGeom prst="rect">
            <a:avLst/>
          </a:prstGeom>
          <a:noFill/>
        </p:spPr>
        <p:txBody>
          <a:bodyPr wrap="none" rtlCol="0">
            <a:spAutoFit/>
          </a:bodyPr>
          <a:lstStyle/>
          <a:p>
            <a:r>
              <a:rPr lang="en-GB" dirty="0" smtClean="0">
                <a:solidFill>
                  <a:schemeClr val="bg1"/>
                </a:solidFill>
                <a:latin typeface="Times New Roman" pitchFamily="18" charset="0"/>
                <a:cs typeface="Times New Roman" pitchFamily="18" charset="0"/>
              </a:rPr>
              <a:t>LYM3-mCitrine</a:t>
            </a:r>
            <a:endParaRPr lang="en-GB"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2" grpId="0"/>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7584" y="3857058"/>
            <a:ext cx="7416824"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30622" y="348335"/>
            <a:ext cx="5358390" cy="400110"/>
          </a:xfrm>
          <a:prstGeom prst="rect">
            <a:avLst/>
          </a:prstGeom>
          <a:noFill/>
        </p:spPr>
        <p:txBody>
          <a:bodyPr wrap="none" rtlCol="0">
            <a:spAutoFit/>
          </a:bodyPr>
          <a:lstStyle/>
          <a:p>
            <a:r>
              <a:rPr lang="en-GB" sz="2000" b="1" dirty="0" smtClean="0">
                <a:solidFill>
                  <a:schemeClr val="bg1">
                    <a:lumMod val="95000"/>
                  </a:schemeClr>
                </a:solidFill>
              </a:rPr>
              <a:t>LYM2 is a </a:t>
            </a:r>
            <a:r>
              <a:rPr lang="en-GB" sz="2000" b="1" dirty="0" err="1" smtClean="0">
                <a:solidFill>
                  <a:schemeClr val="bg1">
                    <a:lumMod val="95000"/>
                  </a:schemeClr>
                </a:solidFill>
              </a:rPr>
              <a:t>plasmodesmata</a:t>
            </a:r>
            <a:r>
              <a:rPr lang="en-GB" sz="2000" b="1" dirty="0" smtClean="0">
                <a:solidFill>
                  <a:schemeClr val="bg1">
                    <a:lumMod val="95000"/>
                  </a:schemeClr>
                </a:solidFill>
              </a:rPr>
              <a:t>-located chitin receptor</a:t>
            </a:r>
            <a:endParaRPr lang="en-GB" sz="2000" b="1" dirty="0">
              <a:solidFill>
                <a:schemeClr val="bg1">
                  <a:lumMod val="95000"/>
                </a:schemeClr>
              </a:solidFill>
            </a:endParaRPr>
          </a:p>
        </p:txBody>
      </p:sp>
      <p:pic>
        <p:nvPicPr>
          <p:cNvPr id="8" name="Picture 1"/>
          <p:cNvPicPr>
            <a:picLocks noChangeAspect="1" noChangeArrowheads="1"/>
          </p:cNvPicPr>
          <p:nvPr/>
        </p:nvPicPr>
        <p:blipFill>
          <a:blip r:embed="rId3" cstate="print"/>
          <a:srcRect/>
          <a:stretch>
            <a:fillRect/>
          </a:stretch>
        </p:blipFill>
        <p:spPr bwMode="auto">
          <a:xfrm>
            <a:off x="437733" y="1106698"/>
            <a:ext cx="8230106" cy="2697503"/>
          </a:xfrm>
          <a:prstGeom prst="rect">
            <a:avLst/>
          </a:prstGeom>
          <a:noFill/>
          <a:ln w="9525">
            <a:noFill/>
            <a:miter lim="800000"/>
            <a:headEnd/>
            <a:tailEnd/>
          </a:ln>
        </p:spPr>
      </p:pic>
      <p:sp>
        <p:nvSpPr>
          <p:cNvPr id="9" name="TextBox 8"/>
          <p:cNvSpPr txBox="1"/>
          <p:nvPr/>
        </p:nvSpPr>
        <p:spPr>
          <a:xfrm>
            <a:off x="466911" y="1108945"/>
            <a:ext cx="1687641" cy="369332"/>
          </a:xfrm>
          <a:prstGeom prst="rect">
            <a:avLst/>
          </a:prstGeom>
          <a:noFill/>
        </p:spPr>
        <p:txBody>
          <a:bodyPr wrap="none" rtlCol="0">
            <a:spAutoFit/>
          </a:bodyPr>
          <a:lstStyle/>
          <a:p>
            <a:r>
              <a:rPr lang="en-GB" dirty="0" smtClean="0">
                <a:solidFill>
                  <a:schemeClr val="bg1"/>
                </a:solidFill>
                <a:latin typeface="Times New Roman" pitchFamily="18" charset="0"/>
                <a:cs typeface="Times New Roman" pitchFamily="18" charset="0"/>
              </a:rPr>
              <a:t>LYM1-mCitrine</a:t>
            </a:r>
            <a:endParaRPr lang="en-GB" dirty="0">
              <a:solidFill>
                <a:schemeClr val="bg1"/>
              </a:solidFill>
              <a:latin typeface="Times New Roman" pitchFamily="18" charset="0"/>
              <a:cs typeface="Times New Roman" pitchFamily="18" charset="0"/>
            </a:endParaRPr>
          </a:p>
        </p:txBody>
      </p:sp>
      <p:sp>
        <p:nvSpPr>
          <p:cNvPr id="10" name="TextBox 9"/>
          <p:cNvSpPr txBox="1"/>
          <p:nvPr/>
        </p:nvSpPr>
        <p:spPr>
          <a:xfrm>
            <a:off x="3255507" y="1115429"/>
            <a:ext cx="1687641" cy="369332"/>
          </a:xfrm>
          <a:prstGeom prst="rect">
            <a:avLst/>
          </a:prstGeom>
          <a:noFill/>
        </p:spPr>
        <p:txBody>
          <a:bodyPr wrap="none" rtlCol="0">
            <a:spAutoFit/>
          </a:bodyPr>
          <a:lstStyle/>
          <a:p>
            <a:r>
              <a:rPr lang="en-GB" dirty="0" smtClean="0">
                <a:solidFill>
                  <a:schemeClr val="bg1"/>
                </a:solidFill>
                <a:latin typeface="Times New Roman" pitchFamily="18" charset="0"/>
                <a:cs typeface="Times New Roman" pitchFamily="18" charset="0"/>
              </a:rPr>
              <a:t>LYM2-mCitrine</a:t>
            </a:r>
            <a:endParaRPr lang="en-GB" dirty="0">
              <a:solidFill>
                <a:schemeClr val="bg1"/>
              </a:solidFill>
              <a:latin typeface="Times New Roman" pitchFamily="18" charset="0"/>
              <a:cs typeface="Times New Roman" pitchFamily="18" charset="0"/>
            </a:endParaRPr>
          </a:p>
        </p:txBody>
      </p:sp>
      <p:sp>
        <p:nvSpPr>
          <p:cNvPr id="11" name="TextBox 10"/>
          <p:cNvSpPr txBox="1"/>
          <p:nvPr/>
        </p:nvSpPr>
        <p:spPr>
          <a:xfrm>
            <a:off x="5995464" y="1102457"/>
            <a:ext cx="1687641" cy="369332"/>
          </a:xfrm>
          <a:prstGeom prst="rect">
            <a:avLst/>
          </a:prstGeom>
          <a:noFill/>
        </p:spPr>
        <p:txBody>
          <a:bodyPr wrap="none" rtlCol="0">
            <a:spAutoFit/>
          </a:bodyPr>
          <a:lstStyle/>
          <a:p>
            <a:r>
              <a:rPr lang="en-GB" dirty="0" smtClean="0">
                <a:solidFill>
                  <a:schemeClr val="bg1"/>
                </a:solidFill>
                <a:latin typeface="Times New Roman" pitchFamily="18" charset="0"/>
                <a:cs typeface="Times New Roman" pitchFamily="18" charset="0"/>
              </a:rPr>
              <a:t>LYM3-mCitrine</a:t>
            </a:r>
            <a:endParaRPr lang="en-GB" dirty="0">
              <a:solidFill>
                <a:schemeClr val="bg1"/>
              </a:solidFill>
              <a:latin typeface="Times New Roman" pitchFamily="18" charset="0"/>
              <a:cs typeface="Times New Roman" pitchFamily="18" charset="0"/>
            </a:endParaRPr>
          </a:p>
        </p:txBody>
      </p:sp>
      <p:pic>
        <p:nvPicPr>
          <p:cNvPr id="29697" name="Picture 1"/>
          <p:cNvPicPr>
            <a:picLocks noChangeAspect="1" noChangeArrowheads="1"/>
          </p:cNvPicPr>
          <p:nvPr/>
        </p:nvPicPr>
        <p:blipFill>
          <a:blip r:embed="rId4" cstate="print"/>
          <a:srcRect/>
          <a:stretch>
            <a:fillRect/>
          </a:stretch>
        </p:blipFill>
        <p:spPr bwMode="auto">
          <a:xfrm>
            <a:off x="5969036" y="3843541"/>
            <a:ext cx="2708036" cy="2708036"/>
          </a:xfrm>
          <a:prstGeom prst="rect">
            <a:avLst/>
          </a:prstGeom>
          <a:noFill/>
          <a:ln w="9525">
            <a:noFill/>
            <a:miter lim="800000"/>
            <a:headEnd/>
            <a:tailEnd/>
          </a:ln>
        </p:spPr>
      </p:pic>
      <p:pic>
        <p:nvPicPr>
          <p:cNvPr id="29698" name="Picture 2"/>
          <p:cNvPicPr>
            <a:picLocks noChangeAspect="1" noChangeArrowheads="1"/>
          </p:cNvPicPr>
          <p:nvPr/>
        </p:nvPicPr>
        <p:blipFill>
          <a:blip r:embed="rId5" cstate="print"/>
          <a:srcRect/>
          <a:stretch>
            <a:fillRect/>
          </a:stretch>
        </p:blipFill>
        <p:spPr bwMode="auto">
          <a:xfrm>
            <a:off x="448896" y="3830640"/>
            <a:ext cx="2736734" cy="2714078"/>
          </a:xfrm>
          <a:prstGeom prst="rect">
            <a:avLst/>
          </a:prstGeom>
          <a:noFill/>
          <a:ln w="9525">
            <a:noFill/>
            <a:miter lim="800000"/>
            <a:headEnd/>
            <a:tailEnd/>
          </a:ln>
        </p:spPr>
      </p:pic>
      <p:pic>
        <p:nvPicPr>
          <p:cNvPr id="29699" name="Picture 3"/>
          <p:cNvPicPr>
            <a:picLocks noChangeAspect="1" noChangeArrowheads="1"/>
          </p:cNvPicPr>
          <p:nvPr/>
        </p:nvPicPr>
        <p:blipFill>
          <a:blip r:embed="rId6" cstate="print"/>
          <a:srcRect/>
          <a:stretch>
            <a:fillRect/>
          </a:stretch>
        </p:blipFill>
        <p:spPr bwMode="auto">
          <a:xfrm>
            <a:off x="3211547" y="3830638"/>
            <a:ext cx="2736734" cy="2714078"/>
          </a:xfrm>
          <a:prstGeom prst="rect">
            <a:avLst/>
          </a:prstGeom>
          <a:noFill/>
          <a:ln w="9525">
            <a:noFill/>
            <a:miter lim="800000"/>
            <a:headEnd/>
            <a:tailEnd/>
          </a:ln>
        </p:spPr>
      </p:pic>
      <p:sp>
        <p:nvSpPr>
          <p:cNvPr id="14" name="TextBox 13"/>
          <p:cNvSpPr txBox="1"/>
          <p:nvPr/>
        </p:nvSpPr>
        <p:spPr>
          <a:xfrm>
            <a:off x="424756" y="3839173"/>
            <a:ext cx="1687641" cy="369332"/>
          </a:xfrm>
          <a:prstGeom prst="rect">
            <a:avLst/>
          </a:prstGeom>
          <a:noFill/>
        </p:spPr>
        <p:txBody>
          <a:bodyPr wrap="none" rtlCol="0">
            <a:spAutoFit/>
          </a:bodyPr>
          <a:lstStyle/>
          <a:p>
            <a:r>
              <a:rPr lang="en-GB" dirty="0" smtClean="0">
                <a:solidFill>
                  <a:schemeClr val="bg1"/>
                </a:solidFill>
                <a:latin typeface="Times New Roman" pitchFamily="18" charset="0"/>
                <a:cs typeface="Times New Roman" pitchFamily="18" charset="0"/>
              </a:rPr>
              <a:t>LYM2-mCitrine</a:t>
            </a:r>
            <a:endParaRPr lang="en-GB" dirty="0">
              <a:solidFill>
                <a:schemeClr val="bg1"/>
              </a:solidFill>
              <a:latin typeface="Times New Roman" pitchFamily="18" charset="0"/>
              <a:cs typeface="Times New Roman" pitchFamily="18" charset="0"/>
            </a:endParaRPr>
          </a:p>
        </p:txBody>
      </p:sp>
      <p:sp>
        <p:nvSpPr>
          <p:cNvPr id="15" name="TextBox 14"/>
          <p:cNvSpPr txBox="1"/>
          <p:nvPr/>
        </p:nvSpPr>
        <p:spPr>
          <a:xfrm>
            <a:off x="3203624" y="3816473"/>
            <a:ext cx="1332416" cy="369332"/>
          </a:xfrm>
          <a:prstGeom prst="rect">
            <a:avLst/>
          </a:prstGeom>
          <a:noFill/>
        </p:spPr>
        <p:txBody>
          <a:bodyPr wrap="none" rtlCol="0">
            <a:spAutoFit/>
          </a:bodyPr>
          <a:lstStyle/>
          <a:p>
            <a:r>
              <a:rPr lang="en-GB" dirty="0" smtClean="0">
                <a:solidFill>
                  <a:schemeClr val="bg1"/>
                </a:solidFill>
                <a:latin typeface="Times New Roman" pitchFamily="18" charset="0"/>
                <a:cs typeface="Times New Roman" pitchFamily="18" charset="0"/>
              </a:rPr>
              <a:t>Aniline blue</a:t>
            </a:r>
            <a:endParaRPr lang="en-GB" dirty="0">
              <a:solidFill>
                <a:schemeClr val="bg1"/>
              </a:solidFill>
              <a:latin typeface="Times New Roman" pitchFamily="18" charset="0"/>
              <a:cs typeface="Times New Roman" pitchFamily="18" charset="0"/>
            </a:endParaRPr>
          </a:p>
        </p:txBody>
      </p:sp>
      <p:sp>
        <p:nvSpPr>
          <p:cNvPr id="16" name="TextBox 15"/>
          <p:cNvSpPr txBox="1"/>
          <p:nvPr/>
        </p:nvSpPr>
        <p:spPr>
          <a:xfrm>
            <a:off x="5972765" y="3793773"/>
            <a:ext cx="877163" cy="369332"/>
          </a:xfrm>
          <a:prstGeom prst="rect">
            <a:avLst/>
          </a:prstGeom>
          <a:noFill/>
        </p:spPr>
        <p:txBody>
          <a:bodyPr wrap="none" rtlCol="0">
            <a:spAutoFit/>
          </a:bodyPr>
          <a:lstStyle/>
          <a:p>
            <a:r>
              <a:rPr lang="en-GB" dirty="0" smtClean="0">
                <a:solidFill>
                  <a:schemeClr val="bg1"/>
                </a:solidFill>
                <a:latin typeface="Times New Roman" pitchFamily="18" charset="0"/>
                <a:cs typeface="Times New Roman" pitchFamily="18" charset="0"/>
              </a:rPr>
              <a:t>overlay</a:t>
            </a:r>
            <a:endParaRPr lang="en-GB" dirty="0">
              <a:solidFill>
                <a:schemeClr val="bg1"/>
              </a:solidFill>
              <a:latin typeface="Times New Roman" pitchFamily="18" charset="0"/>
              <a:cs typeface="Times New Roman" pitchFamily="18" charset="0"/>
            </a:endParaRPr>
          </a:p>
        </p:txBody>
      </p:sp>
      <p:cxnSp>
        <p:nvCxnSpPr>
          <p:cNvPr id="20" name="Straight Arrow Connector 19"/>
          <p:cNvCxnSpPr/>
          <p:nvPr/>
        </p:nvCxnSpPr>
        <p:spPr>
          <a:xfrm flipH="1">
            <a:off x="2315183" y="5651769"/>
            <a:ext cx="136188" cy="97277"/>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127114" y="5512340"/>
            <a:ext cx="136188" cy="97277"/>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045413" y="5648526"/>
            <a:ext cx="136188" cy="97277"/>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857344" y="5509097"/>
            <a:ext cx="136188" cy="97277"/>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7827524" y="5687437"/>
            <a:ext cx="136188" cy="97277"/>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7639455" y="5548008"/>
            <a:ext cx="136188" cy="97277"/>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print"/>
          <a:srcRect/>
          <a:stretch>
            <a:fillRect/>
          </a:stretch>
        </p:blipFill>
        <p:spPr bwMode="auto">
          <a:xfrm>
            <a:off x="501068" y="3362151"/>
            <a:ext cx="3312649" cy="2118403"/>
          </a:xfrm>
          <a:prstGeom prst="rect">
            <a:avLst/>
          </a:prstGeom>
          <a:noFill/>
          <a:ln w="9525">
            <a:noFill/>
            <a:miter lim="800000"/>
            <a:headEnd/>
            <a:tailEnd/>
          </a:ln>
        </p:spPr>
      </p:pic>
      <p:sp>
        <p:nvSpPr>
          <p:cNvPr id="8" name="TextBox 7"/>
          <p:cNvSpPr txBox="1"/>
          <p:nvPr/>
        </p:nvSpPr>
        <p:spPr>
          <a:xfrm>
            <a:off x="4906939" y="1957710"/>
            <a:ext cx="3571900" cy="923330"/>
          </a:xfrm>
          <a:prstGeom prst="rect">
            <a:avLst/>
          </a:prstGeom>
          <a:noFill/>
        </p:spPr>
        <p:txBody>
          <a:bodyPr wrap="square" rtlCol="0">
            <a:spAutoFit/>
          </a:bodyPr>
          <a:lstStyle/>
          <a:p>
            <a:r>
              <a:rPr lang="en-GB" dirty="0" smtClean="0"/>
              <a:t>Measure of: </a:t>
            </a:r>
          </a:p>
          <a:p>
            <a:r>
              <a:rPr lang="en-GB" dirty="0" smtClean="0"/>
              <a:t>	passive transport</a:t>
            </a:r>
          </a:p>
          <a:p>
            <a:r>
              <a:rPr lang="en-GB" dirty="0" smtClean="0"/>
              <a:t>	cell-to-cell connectivity</a:t>
            </a:r>
          </a:p>
        </p:txBody>
      </p:sp>
      <p:pic>
        <p:nvPicPr>
          <p:cNvPr id="1026" name="Picture 2"/>
          <p:cNvPicPr>
            <a:picLocks noChangeAspect="1" noChangeArrowheads="1"/>
          </p:cNvPicPr>
          <p:nvPr/>
        </p:nvPicPr>
        <p:blipFill>
          <a:blip r:embed="rId4" cstate="print"/>
          <a:srcRect/>
          <a:stretch>
            <a:fillRect/>
          </a:stretch>
        </p:blipFill>
        <p:spPr bwMode="auto">
          <a:xfrm>
            <a:off x="6718751" y="3330688"/>
            <a:ext cx="2155735" cy="2155735"/>
          </a:xfrm>
          <a:prstGeom prst="rect">
            <a:avLst/>
          </a:prstGeom>
          <a:noFill/>
          <a:ln w="9525">
            <a:noFill/>
            <a:miter lim="800000"/>
            <a:headEnd/>
            <a:tailEnd/>
          </a:ln>
        </p:spPr>
      </p:pic>
      <p:sp>
        <p:nvSpPr>
          <p:cNvPr id="9" name="Rectangle 8"/>
          <p:cNvSpPr/>
          <p:nvPr/>
        </p:nvSpPr>
        <p:spPr>
          <a:xfrm>
            <a:off x="1240173" y="2096429"/>
            <a:ext cx="792088" cy="21602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032261" y="2096429"/>
            <a:ext cx="1944216" cy="216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438506" y="2029752"/>
            <a:ext cx="1893467" cy="338554"/>
          </a:xfrm>
          <a:prstGeom prst="rect">
            <a:avLst/>
          </a:prstGeom>
          <a:noFill/>
        </p:spPr>
        <p:txBody>
          <a:bodyPr wrap="none" rtlCol="0">
            <a:spAutoFit/>
          </a:bodyPr>
          <a:lstStyle/>
          <a:p>
            <a:r>
              <a:rPr lang="en-GB" sz="1600" dirty="0" smtClean="0"/>
              <a:t>35S                    </a:t>
            </a:r>
            <a:r>
              <a:rPr lang="en-GB" sz="1600" dirty="0" err="1" smtClean="0"/>
              <a:t>mRFP</a:t>
            </a:r>
            <a:endParaRPr lang="en-GB" sz="1600" dirty="0"/>
          </a:p>
        </p:txBody>
      </p:sp>
      <p:sp>
        <p:nvSpPr>
          <p:cNvPr id="12" name="TextBox 11"/>
          <p:cNvSpPr txBox="1"/>
          <p:nvPr/>
        </p:nvSpPr>
        <p:spPr>
          <a:xfrm>
            <a:off x="715939" y="1290960"/>
            <a:ext cx="3571900" cy="369332"/>
          </a:xfrm>
          <a:prstGeom prst="rect">
            <a:avLst/>
          </a:prstGeom>
          <a:noFill/>
        </p:spPr>
        <p:txBody>
          <a:bodyPr wrap="square" rtlCol="0">
            <a:spAutoFit/>
          </a:bodyPr>
          <a:lstStyle/>
          <a:p>
            <a:r>
              <a:rPr lang="en-GB" dirty="0" err="1" smtClean="0"/>
              <a:t>Microprojectile</a:t>
            </a:r>
            <a:r>
              <a:rPr lang="en-GB" dirty="0" smtClean="0"/>
              <a:t> bombardment</a:t>
            </a:r>
          </a:p>
        </p:txBody>
      </p:sp>
      <p:sp>
        <p:nvSpPr>
          <p:cNvPr id="13" name="Rectangle 12"/>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30622" y="348335"/>
            <a:ext cx="6957867" cy="400110"/>
          </a:xfrm>
          <a:prstGeom prst="rect">
            <a:avLst/>
          </a:prstGeom>
          <a:noFill/>
        </p:spPr>
        <p:txBody>
          <a:bodyPr wrap="none" rtlCol="0">
            <a:spAutoFit/>
          </a:bodyPr>
          <a:lstStyle/>
          <a:p>
            <a:r>
              <a:rPr lang="en-GB" sz="2000" b="1" dirty="0" err="1" smtClean="0">
                <a:solidFill>
                  <a:schemeClr val="bg1">
                    <a:lumMod val="95000"/>
                  </a:schemeClr>
                </a:solidFill>
              </a:rPr>
              <a:t>Microprojectile</a:t>
            </a:r>
            <a:r>
              <a:rPr lang="en-GB" sz="2000" b="1" dirty="0" smtClean="0">
                <a:solidFill>
                  <a:schemeClr val="bg1">
                    <a:lumMod val="95000"/>
                  </a:schemeClr>
                </a:solidFill>
              </a:rPr>
              <a:t> bombardment assay for </a:t>
            </a:r>
            <a:r>
              <a:rPr lang="en-GB" sz="2000" b="1" dirty="0" err="1" smtClean="0">
                <a:solidFill>
                  <a:schemeClr val="bg1">
                    <a:lumMod val="95000"/>
                  </a:schemeClr>
                </a:solidFill>
              </a:rPr>
              <a:t>plasmodesmal</a:t>
            </a:r>
            <a:r>
              <a:rPr lang="en-GB" sz="2000" b="1" dirty="0" smtClean="0">
                <a:solidFill>
                  <a:schemeClr val="bg1">
                    <a:lumMod val="95000"/>
                  </a:schemeClr>
                </a:solidFill>
              </a:rPr>
              <a:t> function</a:t>
            </a:r>
            <a:endParaRPr lang="en-GB" sz="2000" b="1" dirty="0">
              <a:solidFill>
                <a:schemeClr val="bg1">
                  <a:lumMod val="95000"/>
                </a:schemeClr>
              </a:solidFill>
            </a:endParaRPr>
          </a:p>
        </p:txBody>
      </p:sp>
      <p:pic>
        <p:nvPicPr>
          <p:cNvPr id="2" name="Picture 2"/>
          <p:cNvPicPr>
            <a:picLocks noChangeAspect="1" noChangeArrowheads="1"/>
          </p:cNvPicPr>
          <p:nvPr/>
        </p:nvPicPr>
        <p:blipFill>
          <a:blip r:embed="rId5" cstate="print"/>
          <a:srcRect/>
          <a:stretch>
            <a:fillRect/>
          </a:stretch>
        </p:blipFill>
        <p:spPr bwMode="auto">
          <a:xfrm>
            <a:off x="4442214" y="3332688"/>
            <a:ext cx="2158562" cy="2158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1187624" y="4422912"/>
            <a:ext cx="6810117" cy="1975776"/>
          </a:xfrm>
          <a:prstGeom prst="rect">
            <a:avLst/>
          </a:prstGeom>
          <a:noFill/>
          <a:ln w="9525">
            <a:noFill/>
            <a:miter lim="800000"/>
            <a:headEnd/>
            <a:tailEnd/>
          </a:ln>
        </p:spPr>
      </p:pic>
      <p:pic>
        <p:nvPicPr>
          <p:cNvPr id="12" name="Picture 7"/>
          <p:cNvPicPr>
            <a:picLocks noChangeAspect="1" noChangeArrowheads="1"/>
          </p:cNvPicPr>
          <p:nvPr/>
        </p:nvPicPr>
        <p:blipFill>
          <a:blip r:embed="rId4" cstate="print"/>
          <a:srcRect/>
          <a:stretch>
            <a:fillRect/>
          </a:stretch>
        </p:blipFill>
        <p:spPr bwMode="auto">
          <a:xfrm>
            <a:off x="3802240" y="2600366"/>
            <a:ext cx="804863" cy="963613"/>
          </a:xfrm>
          <a:prstGeom prst="rect">
            <a:avLst/>
          </a:prstGeom>
          <a:noFill/>
          <a:ln w="9525">
            <a:noFill/>
            <a:miter lim="800000"/>
            <a:headEnd/>
            <a:tailEnd/>
          </a:ln>
        </p:spPr>
      </p:pic>
      <p:pic>
        <p:nvPicPr>
          <p:cNvPr id="24578" name="Picture 2"/>
          <p:cNvPicPr>
            <a:picLocks noChangeAspect="1" noChangeArrowheads="1"/>
          </p:cNvPicPr>
          <p:nvPr/>
        </p:nvPicPr>
        <p:blipFill>
          <a:blip r:embed="rId5" cstate="print"/>
          <a:srcRect/>
          <a:stretch>
            <a:fillRect/>
          </a:stretch>
        </p:blipFill>
        <p:spPr bwMode="auto">
          <a:xfrm>
            <a:off x="1005845" y="1288329"/>
            <a:ext cx="2322513" cy="2962275"/>
          </a:xfrm>
          <a:prstGeom prst="rect">
            <a:avLst/>
          </a:prstGeom>
          <a:noFill/>
          <a:ln w="9525">
            <a:noFill/>
            <a:miter lim="800000"/>
            <a:headEnd/>
            <a:tailEnd/>
          </a:ln>
        </p:spPr>
      </p:pic>
      <p:sp>
        <p:nvSpPr>
          <p:cNvPr id="13" name="Rectangle 12"/>
          <p:cNvSpPr/>
          <p:nvPr/>
        </p:nvSpPr>
        <p:spPr>
          <a:xfrm>
            <a:off x="2625626" y="1180151"/>
            <a:ext cx="892629" cy="3178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300318" y="6462657"/>
            <a:ext cx="827855" cy="369332"/>
          </a:xfrm>
          <a:prstGeom prst="rect">
            <a:avLst/>
          </a:prstGeom>
          <a:noFill/>
        </p:spPr>
        <p:txBody>
          <a:bodyPr wrap="none" rtlCol="0">
            <a:spAutoFit/>
          </a:bodyPr>
          <a:lstStyle/>
          <a:p>
            <a:pPr algn="ctr"/>
            <a:r>
              <a:rPr lang="en-GB" b="1" dirty="0" smtClean="0"/>
              <a:t>-PAMP</a:t>
            </a:r>
          </a:p>
        </p:txBody>
      </p:sp>
      <p:sp>
        <p:nvSpPr>
          <p:cNvPr id="15" name="TextBox 14"/>
          <p:cNvSpPr txBox="1"/>
          <p:nvPr/>
        </p:nvSpPr>
        <p:spPr>
          <a:xfrm>
            <a:off x="6044342" y="6447165"/>
            <a:ext cx="872738" cy="369332"/>
          </a:xfrm>
          <a:prstGeom prst="rect">
            <a:avLst/>
          </a:prstGeom>
          <a:noFill/>
        </p:spPr>
        <p:txBody>
          <a:bodyPr wrap="none" rtlCol="0">
            <a:spAutoFit/>
          </a:bodyPr>
          <a:lstStyle/>
          <a:p>
            <a:pPr algn="ctr"/>
            <a:r>
              <a:rPr lang="en-GB" b="1" dirty="0" smtClean="0"/>
              <a:t>+PAMP</a:t>
            </a:r>
          </a:p>
        </p:txBody>
      </p:sp>
      <p:sp>
        <p:nvSpPr>
          <p:cNvPr id="8" name="Rectangle 7"/>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30622" y="348335"/>
            <a:ext cx="4005777" cy="400110"/>
          </a:xfrm>
          <a:prstGeom prst="rect">
            <a:avLst/>
          </a:prstGeom>
          <a:noFill/>
        </p:spPr>
        <p:txBody>
          <a:bodyPr wrap="none" rtlCol="0">
            <a:spAutoFit/>
          </a:bodyPr>
          <a:lstStyle/>
          <a:p>
            <a:r>
              <a:rPr lang="en-GB" sz="2000" b="1" dirty="0" smtClean="0">
                <a:solidFill>
                  <a:schemeClr val="bg1">
                    <a:lumMod val="95000"/>
                  </a:schemeClr>
                </a:solidFill>
              </a:rPr>
              <a:t>PAMPs cause </a:t>
            </a:r>
            <a:r>
              <a:rPr lang="en-GB" sz="2000" b="1" dirty="0" err="1" smtClean="0">
                <a:solidFill>
                  <a:schemeClr val="bg1">
                    <a:lumMod val="95000"/>
                  </a:schemeClr>
                </a:solidFill>
              </a:rPr>
              <a:t>plasmodesmal</a:t>
            </a:r>
            <a:r>
              <a:rPr lang="en-GB" sz="2000" b="1" dirty="0" smtClean="0">
                <a:solidFill>
                  <a:schemeClr val="bg1">
                    <a:lumMod val="95000"/>
                  </a:schemeClr>
                </a:solidFill>
              </a:rPr>
              <a:t> closure</a:t>
            </a:r>
            <a:endParaRPr lang="en-GB" sz="2000" b="1" dirty="0">
              <a:solidFill>
                <a:schemeClr val="bg1">
                  <a:lumMod val="95000"/>
                </a:schemeClr>
              </a:solidFill>
            </a:endParaRPr>
          </a:p>
        </p:txBody>
      </p:sp>
      <p:sp>
        <p:nvSpPr>
          <p:cNvPr id="16" name="TextBox 15"/>
          <p:cNvSpPr txBox="1"/>
          <p:nvPr/>
        </p:nvSpPr>
        <p:spPr>
          <a:xfrm>
            <a:off x="5263384" y="2419815"/>
            <a:ext cx="3178098" cy="584775"/>
          </a:xfrm>
          <a:prstGeom prst="rect">
            <a:avLst/>
          </a:prstGeom>
          <a:noFill/>
          <a:ln w="19050">
            <a:solidFill>
              <a:schemeClr val="tx1">
                <a:lumMod val="75000"/>
                <a:lumOff val="25000"/>
              </a:schemeClr>
            </a:solidFill>
          </a:ln>
        </p:spPr>
        <p:txBody>
          <a:bodyPr wrap="square" rtlCol="0">
            <a:spAutoFit/>
          </a:bodyPr>
          <a:lstStyle/>
          <a:p>
            <a:pPr algn="ctr"/>
            <a:r>
              <a:rPr lang="en-GB" sz="1600" dirty="0" smtClean="0"/>
              <a:t>Chitin-triggered closure of </a:t>
            </a:r>
            <a:r>
              <a:rPr lang="en-GB" sz="1600" dirty="0" err="1" smtClean="0"/>
              <a:t>plasmodesmata</a:t>
            </a:r>
            <a:r>
              <a:rPr lang="en-GB" sz="1600" dirty="0" smtClean="0"/>
              <a:t> requires LYM2</a:t>
            </a:r>
            <a:endParaRPr lang="en-GB"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cstate="print"/>
          <a:srcRect/>
          <a:stretch>
            <a:fillRect/>
          </a:stretch>
        </p:blipFill>
        <p:spPr bwMode="auto">
          <a:xfrm>
            <a:off x="3830815" y="2688696"/>
            <a:ext cx="804863" cy="963613"/>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415295" y="1376659"/>
            <a:ext cx="2322513" cy="2962275"/>
          </a:xfrm>
          <a:prstGeom prst="rect">
            <a:avLst/>
          </a:prstGeom>
          <a:noFill/>
          <a:ln w="9525">
            <a:noFill/>
            <a:miter lim="800000"/>
            <a:headEnd/>
            <a:tailEnd/>
          </a:ln>
        </p:spPr>
      </p:pic>
      <p:sp>
        <p:nvSpPr>
          <p:cNvPr id="6" name="Rectangle 5"/>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30622" y="348335"/>
            <a:ext cx="5618461" cy="400110"/>
          </a:xfrm>
          <a:prstGeom prst="rect">
            <a:avLst/>
          </a:prstGeom>
          <a:noFill/>
        </p:spPr>
        <p:txBody>
          <a:bodyPr wrap="none" rtlCol="0">
            <a:spAutoFit/>
          </a:bodyPr>
          <a:lstStyle/>
          <a:p>
            <a:r>
              <a:rPr lang="en-GB" sz="2000" b="1" dirty="0" smtClean="0">
                <a:solidFill>
                  <a:schemeClr val="bg1">
                    <a:lumMod val="95000"/>
                  </a:schemeClr>
                </a:solidFill>
              </a:rPr>
              <a:t>FLS2 mediates flg22-induced plasmodesmal closure</a:t>
            </a:r>
            <a:endParaRPr lang="en-GB" sz="2000" b="1" dirty="0">
              <a:solidFill>
                <a:schemeClr val="bg1">
                  <a:lumMod val="95000"/>
                </a:schemeClr>
              </a:solidFill>
            </a:endParaRPr>
          </a:p>
        </p:txBody>
      </p:sp>
      <p:pic>
        <p:nvPicPr>
          <p:cNvPr id="137218" name="Picture 2"/>
          <p:cNvPicPr>
            <a:picLocks noChangeAspect="1" noChangeArrowheads="1"/>
          </p:cNvPicPr>
          <p:nvPr/>
        </p:nvPicPr>
        <p:blipFill>
          <a:blip r:embed="rId5" cstate="print"/>
          <a:srcRect/>
          <a:stretch>
            <a:fillRect/>
          </a:stretch>
        </p:blipFill>
        <p:spPr bwMode="auto">
          <a:xfrm>
            <a:off x="2744788" y="1331343"/>
            <a:ext cx="795337" cy="2962275"/>
          </a:xfrm>
          <a:prstGeom prst="rect">
            <a:avLst/>
          </a:prstGeom>
          <a:noFill/>
          <a:ln w="9525">
            <a:noFill/>
            <a:miter lim="800000"/>
            <a:headEnd/>
            <a:tailEnd/>
          </a:ln>
        </p:spPr>
      </p:pic>
      <p:pic>
        <p:nvPicPr>
          <p:cNvPr id="137219" name="Picture 3"/>
          <p:cNvPicPr>
            <a:picLocks noChangeAspect="1" noChangeArrowheads="1"/>
          </p:cNvPicPr>
          <p:nvPr/>
        </p:nvPicPr>
        <p:blipFill>
          <a:blip r:embed="rId6" cstate="print"/>
          <a:srcRect/>
          <a:stretch>
            <a:fillRect/>
          </a:stretch>
        </p:blipFill>
        <p:spPr bwMode="auto">
          <a:xfrm>
            <a:off x="663882" y="4381500"/>
            <a:ext cx="2568267" cy="2393950"/>
          </a:xfrm>
          <a:prstGeom prst="rect">
            <a:avLst/>
          </a:prstGeom>
          <a:noFill/>
          <a:ln w="9525">
            <a:noFill/>
            <a:miter lim="800000"/>
            <a:headEnd/>
            <a:tailEnd/>
          </a:ln>
        </p:spPr>
      </p:pic>
      <p:pic>
        <p:nvPicPr>
          <p:cNvPr id="137220" name="Picture 4"/>
          <p:cNvPicPr>
            <a:picLocks noChangeAspect="1" noChangeArrowheads="1"/>
          </p:cNvPicPr>
          <p:nvPr/>
        </p:nvPicPr>
        <p:blipFill>
          <a:blip r:embed="rId7" cstate="print"/>
          <a:srcRect/>
          <a:stretch>
            <a:fillRect/>
          </a:stretch>
        </p:blipFill>
        <p:spPr bwMode="auto">
          <a:xfrm>
            <a:off x="3282240" y="4381500"/>
            <a:ext cx="2591509" cy="2393950"/>
          </a:xfrm>
          <a:prstGeom prst="rect">
            <a:avLst/>
          </a:prstGeom>
          <a:noFill/>
          <a:ln w="9525">
            <a:noFill/>
            <a:miter lim="800000"/>
            <a:headEnd/>
            <a:tailEnd/>
          </a:ln>
        </p:spPr>
      </p:pic>
      <p:pic>
        <p:nvPicPr>
          <p:cNvPr id="137221" name="Picture 5"/>
          <p:cNvPicPr>
            <a:picLocks noChangeAspect="1" noChangeArrowheads="1"/>
          </p:cNvPicPr>
          <p:nvPr/>
        </p:nvPicPr>
        <p:blipFill>
          <a:blip r:embed="rId8" cstate="print"/>
          <a:srcRect/>
          <a:stretch>
            <a:fillRect/>
          </a:stretch>
        </p:blipFill>
        <p:spPr bwMode="auto">
          <a:xfrm>
            <a:off x="5905870" y="4382517"/>
            <a:ext cx="2603130" cy="2370708"/>
          </a:xfrm>
          <a:prstGeom prst="rect">
            <a:avLst/>
          </a:prstGeom>
          <a:noFill/>
          <a:ln w="9525">
            <a:noFill/>
            <a:miter lim="800000"/>
            <a:headEnd/>
            <a:tailEnd/>
          </a:ln>
        </p:spPr>
      </p:pic>
      <p:pic>
        <p:nvPicPr>
          <p:cNvPr id="12" name="Picture 2" descr="D:\beckm documents\leica\2012\051212_FLS2_SA_ABlue_vacuole\FLS2-ABlue\Image010Snapshot1merge.tif"/>
          <p:cNvPicPr>
            <a:picLocks noChangeAspect="1" noChangeArrowheads="1"/>
          </p:cNvPicPr>
          <p:nvPr/>
        </p:nvPicPr>
        <p:blipFill>
          <a:blip r:embed="rId9" cstate="print"/>
          <a:srcRect/>
          <a:stretch>
            <a:fillRect/>
          </a:stretch>
        </p:blipFill>
        <p:spPr bwMode="auto">
          <a:xfrm>
            <a:off x="5998794" y="1562099"/>
            <a:ext cx="2327533" cy="2484487"/>
          </a:xfrm>
          <a:prstGeom prst="rect">
            <a:avLst/>
          </a:prstGeom>
          <a:noFill/>
        </p:spPr>
      </p:pic>
      <p:sp>
        <p:nvSpPr>
          <p:cNvPr id="13" name="TextBox 12"/>
          <p:cNvSpPr txBox="1"/>
          <p:nvPr/>
        </p:nvSpPr>
        <p:spPr>
          <a:xfrm>
            <a:off x="5905500" y="1200150"/>
            <a:ext cx="1051891" cy="369332"/>
          </a:xfrm>
          <a:prstGeom prst="rect">
            <a:avLst/>
          </a:prstGeom>
          <a:noFill/>
        </p:spPr>
        <p:txBody>
          <a:bodyPr wrap="none" rtlCol="0">
            <a:spAutoFit/>
          </a:bodyPr>
          <a:lstStyle/>
          <a:p>
            <a:r>
              <a:rPr lang="en-GB" dirty="0" smtClean="0"/>
              <a:t>FLS2-GFP</a:t>
            </a:r>
            <a:endParaRPr lang="en-GB" dirty="0"/>
          </a:p>
        </p:txBody>
      </p:sp>
      <p:sp>
        <p:nvSpPr>
          <p:cNvPr id="14" name="TextBox 13"/>
          <p:cNvSpPr txBox="1"/>
          <p:nvPr/>
        </p:nvSpPr>
        <p:spPr>
          <a:xfrm>
            <a:off x="647700" y="4371975"/>
            <a:ext cx="957313" cy="338554"/>
          </a:xfrm>
          <a:prstGeom prst="rect">
            <a:avLst/>
          </a:prstGeom>
          <a:noFill/>
        </p:spPr>
        <p:txBody>
          <a:bodyPr wrap="none" rtlCol="0">
            <a:spAutoFit/>
          </a:bodyPr>
          <a:lstStyle/>
          <a:p>
            <a:r>
              <a:rPr lang="en-GB" sz="1600" dirty="0" smtClean="0">
                <a:solidFill>
                  <a:schemeClr val="bg1"/>
                </a:solidFill>
              </a:rPr>
              <a:t>FLS2-GFP</a:t>
            </a:r>
            <a:endParaRPr lang="en-GB" sz="1600" dirty="0">
              <a:solidFill>
                <a:schemeClr val="bg1"/>
              </a:solidFill>
            </a:endParaRPr>
          </a:p>
        </p:txBody>
      </p:sp>
      <p:sp>
        <p:nvSpPr>
          <p:cNvPr id="15" name="TextBox 14"/>
          <p:cNvSpPr txBox="1"/>
          <p:nvPr/>
        </p:nvSpPr>
        <p:spPr>
          <a:xfrm>
            <a:off x="3276600" y="4371975"/>
            <a:ext cx="1149674" cy="338554"/>
          </a:xfrm>
          <a:prstGeom prst="rect">
            <a:avLst/>
          </a:prstGeom>
          <a:noFill/>
        </p:spPr>
        <p:txBody>
          <a:bodyPr wrap="none" rtlCol="0">
            <a:spAutoFit/>
          </a:bodyPr>
          <a:lstStyle/>
          <a:p>
            <a:r>
              <a:rPr lang="en-GB" sz="1600" dirty="0" smtClean="0">
                <a:solidFill>
                  <a:schemeClr val="bg1"/>
                </a:solidFill>
              </a:rPr>
              <a:t>aniline blue</a:t>
            </a:r>
            <a:endParaRPr lang="en-GB" sz="1600" dirty="0">
              <a:solidFill>
                <a:schemeClr val="bg1"/>
              </a:solidFill>
            </a:endParaRPr>
          </a:p>
        </p:txBody>
      </p:sp>
      <p:sp>
        <p:nvSpPr>
          <p:cNvPr id="16" name="TextBox 15"/>
          <p:cNvSpPr txBox="1"/>
          <p:nvPr/>
        </p:nvSpPr>
        <p:spPr>
          <a:xfrm>
            <a:off x="5886450" y="4362450"/>
            <a:ext cx="791948" cy="338554"/>
          </a:xfrm>
          <a:prstGeom prst="rect">
            <a:avLst/>
          </a:prstGeom>
          <a:noFill/>
        </p:spPr>
        <p:txBody>
          <a:bodyPr wrap="none" rtlCol="0">
            <a:spAutoFit/>
          </a:bodyPr>
          <a:lstStyle/>
          <a:p>
            <a:r>
              <a:rPr lang="en-GB" sz="1600" dirty="0" smtClean="0">
                <a:solidFill>
                  <a:schemeClr val="bg1"/>
                </a:solidFill>
              </a:rPr>
              <a:t>overlay</a:t>
            </a:r>
            <a:endParaRPr lang="en-GB" sz="1600" dirty="0">
              <a:solidFill>
                <a:schemeClr val="bg1"/>
              </a:solidFill>
            </a:endParaRPr>
          </a:p>
        </p:txBody>
      </p:sp>
      <p:cxnSp>
        <p:nvCxnSpPr>
          <p:cNvPr id="18" name="Straight Arrow Connector 17"/>
          <p:cNvCxnSpPr/>
          <p:nvPr/>
        </p:nvCxnSpPr>
        <p:spPr>
          <a:xfrm>
            <a:off x="1685925" y="4838700"/>
            <a:ext cx="145914" cy="94642"/>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543050" y="5429250"/>
            <a:ext cx="145914" cy="94642"/>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552575" y="5095875"/>
            <a:ext cx="145914" cy="94642"/>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314825" y="4829175"/>
            <a:ext cx="145914" cy="94642"/>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171950" y="5419725"/>
            <a:ext cx="145914" cy="94642"/>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181475" y="5086350"/>
            <a:ext cx="145914" cy="94642"/>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924675" y="4848225"/>
            <a:ext cx="145914" cy="94642"/>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781800" y="5438775"/>
            <a:ext cx="145914" cy="94642"/>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791325" y="5105400"/>
            <a:ext cx="145914" cy="94642"/>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6200000">
            <a:off x="1504949" y="2514600"/>
            <a:ext cx="415498" cy="276999"/>
          </a:xfrm>
          <a:prstGeom prst="rect">
            <a:avLst/>
          </a:prstGeom>
          <a:noFill/>
        </p:spPr>
        <p:txBody>
          <a:bodyPr wrap="none" rtlCol="0">
            <a:spAutoFit/>
          </a:bodyPr>
          <a:lstStyle/>
          <a:p>
            <a:r>
              <a:rPr lang="en-GB" sz="1200" dirty="0" smtClean="0"/>
              <a:t>***</a:t>
            </a:r>
            <a:endParaRPr lang="en-GB" sz="1200" dirty="0"/>
          </a:p>
        </p:txBody>
      </p:sp>
      <p:sp>
        <p:nvSpPr>
          <p:cNvPr id="29" name="TextBox 28"/>
          <p:cNvSpPr txBox="1"/>
          <p:nvPr/>
        </p:nvSpPr>
        <p:spPr>
          <a:xfrm rot="16200000">
            <a:off x="1743818" y="2476501"/>
            <a:ext cx="261610" cy="276999"/>
          </a:xfrm>
          <a:prstGeom prst="rect">
            <a:avLst/>
          </a:prstGeom>
          <a:noFill/>
        </p:spPr>
        <p:txBody>
          <a:bodyPr wrap="none" rtlCol="0">
            <a:spAutoFit/>
          </a:bodyPr>
          <a:lstStyle/>
          <a:p>
            <a:r>
              <a:rPr lang="en-GB" sz="1200" dirty="0" smtClean="0"/>
              <a:t>*</a:t>
            </a:r>
            <a:endParaRPr lang="en-GB" sz="1200" dirty="0"/>
          </a:p>
        </p:txBody>
      </p:sp>
      <p:sp>
        <p:nvSpPr>
          <p:cNvPr id="30" name="TextBox 29"/>
          <p:cNvSpPr txBox="1"/>
          <p:nvPr/>
        </p:nvSpPr>
        <p:spPr>
          <a:xfrm rot="16200000">
            <a:off x="2429247" y="2752726"/>
            <a:ext cx="338554" cy="276999"/>
          </a:xfrm>
          <a:prstGeom prst="rect">
            <a:avLst/>
          </a:prstGeom>
          <a:noFill/>
        </p:spPr>
        <p:txBody>
          <a:bodyPr wrap="none" rtlCol="0">
            <a:spAutoFit/>
          </a:bodyPr>
          <a:lstStyle/>
          <a:p>
            <a:r>
              <a:rPr lang="en-GB" sz="1200" dirty="0" smtClean="0"/>
              <a:t>**</a:t>
            </a:r>
            <a:endParaRPr lang="en-GB" sz="1200" dirty="0"/>
          </a:p>
        </p:txBody>
      </p:sp>
      <p:sp>
        <p:nvSpPr>
          <p:cNvPr id="31" name="TextBox 30"/>
          <p:cNvSpPr txBox="1"/>
          <p:nvPr/>
        </p:nvSpPr>
        <p:spPr>
          <a:xfrm>
            <a:off x="138533" y="928245"/>
            <a:ext cx="4190891" cy="369332"/>
          </a:xfrm>
          <a:prstGeom prst="rect">
            <a:avLst/>
          </a:prstGeom>
          <a:noFill/>
        </p:spPr>
        <p:txBody>
          <a:bodyPr wrap="none" rtlCol="0">
            <a:spAutoFit/>
          </a:bodyPr>
          <a:lstStyle/>
          <a:p>
            <a:r>
              <a:rPr lang="en-GB" dirty="0" smtClean="0"/>
              <a:t>FLS2 is the </a:t>
            </a:r>
            <a:r>
              <a:rPr lang="en-GB" dirty="0" err="1" smtClean="0"/>
              <a:t>flagellin</a:t>
            </a:r>
            <a:r>
              <a:rPr lang="en-GB" dirty="0" smtClean="0"/>
              <a:t> receptor in Arabidopsis</a:t>
            </a:r>
            <a:endParaRPr lang="en-GB"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6183" y="1109898"/>
            <a:ext cx="1570238" cy="1077218"/>
          </a:xfrm>
          <a:prstGeom prst="rect">
            <a:avLst/>
          </a:prstGeom>
          <a:noFill/>
        </p:spPr>
        <p:txBody>
          <a:bodyPr wrap="none" rtlCol="0">
            <a:spAutoFit/>
          </a:bodyPr>
          <a:lstStyle/>
          <a:p>
            <a:pPr algn="ctr"/>
            <a:r>
              <a:rPr lang="en-GB" sz="1600" b="1" i="1" dirty="0" smtClean="0"/>
              <a:t>Botrytis </a:t>
            </a:r>
            <a:r>
              <a:rPr lang="en-GB" sz="1600" b="1" i="1" dirty="0" err="1" smtClean="0"/>
              <a:t>cinerea</a:t>
            </a:r>
            <a:endParaRPr lang="en-GB" sz="1600" b="1" i="1" dirty="0" smtClean="0"/>
          </a:p>
          <a:p>
            <a:pPr algn="ctr"/>
            <a:endParaRPr lang="en-GB" sz="1600" b="1" i="1" dirty="0" smtClean="0"/>
          </a:p>
          <a:p>
            <a:pPr algn="ctr"/>
            <a:r>
              <a:rPr lang="en-GB" sz="1600" dirty="0" smtClean="0"/>
              <a:t>fungal pathogen</a:t>
            </a:r>
          </a:p>
          <a:p>
            <a:pPr algn="ctr"/>
            <a:r>
              <a:rPr lang="en-GB" sz="1600" dirty="0" smtClean="0"/>
              <a:t>contains chitin</a:t>
            </a:r>
            <a:endParaRPr lang="en-GB" sz="1600" dirty="0"/>
          </a:p>
        </p:txBody>
      </p:sp>
      <p:sp>
        <p:nvSpPr>
          <p:cNvPr id="7" name="TextBox 6"/>
          <p:cNvSpPr txBox="1"/>
          <p:nvPr/>
        </p:nvSpPr>
        <p:spPr>
          <a:xfrm>
            <a:off x="6357502" y="1088396"/>
            <a:ext cx="2143664" cy="1077218"/>
          </a:xfrm>
          <a:prstGeom prst="rect">
            <a:avLst/>
          </a:prstGeom>
          <a:noFill/>
        </p:spPr>
        <p:txBody>
          <a:bodyPr wrap="none" rtlCol="0">
            <a:spAutoFit/>
          </a:bodyPr>
          <a:lstStyle/>
          <a:p>
            <a:pPr algn="ctr"/>
            <a:r>
              <a:rPr lang="en-GB" sz="1600" b="1" i="1" dirty="0" smtClean="0"/>
              <a:t>Pseudomonas </a:t>
            </a:r>
            <a:r>
              <a:rPr lang="en-GB" sz="1600" b="1" i="1" dirty="0" err="1" smtClean="0"/>
              <a:t>syringae</a:t>
            </a:r>
            <a:endParaRPr lang="en-GB" sz="1600" b="1" i="1" dirty="0" smtClean="0"/>
          </a:p>
          <a:p>
            <a:pPr algn="ctr"/>
            <a:endParaRPr lang="en-GB" sz="1600" b="1" i="1" dirty="0" smtClean="0"/>
          </a:p>
          <a:p>
            <a:pPr algn="ctr"/>
            <a:r>
              <a:rPr lang="en-GB" sz="1600" dirty="0" smtClean="0"/>
              <a:t>bacterial pathogen</a:t>
            </a:r>
          </a:p>
          <a:p>
            <a:pPr algn="ctr"/>
            <a:r>
              <a:rPr lang="en-GB" sz="1600" dirty="0" smtClean="0"/>
              <a:t>does not contain chitin</a:t>
            </a:r>
            <a:endParaRPr lang="en-GB" sz="1600" dirty="0"/>
          </a:p>
        </p:txBody>
      </p:sp>
      <p:sp>
        <p:nvSpPr>
          <p:cNvPr id="9" name="Rectangle 8"/>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30622" y="348335"/>
            <a:ext cx="8437053" cy="400110"/>
          </a:xfrm>
          <a:prstGeom prst="rect">
            <a:avLst/>
          </a:prstGeom>
          <a:noFill/>
        </p:spPr>
        <p:txBody>
          <a:bodyPr wrap="none" rtlCol="0">
            <a:spAutoFit/>
          </a:bodyPr>
          <a:lstStyle/>
          <a:p>
            <a:r>
              <a:rPr lang="en-GB" sz="2000" b="1" dirty="0" smtClean="0">
                <a:solidFill>
                  <a:schemeClr val="bg1">
                    <a:lumMod val="95000"/>
                  </a:schemeClr>
                </a:solidFill>
              </a:rPr>
              <a:t>PAMP-triggered </a:t>
            </a:r>
            <a:r>
              <a:rPr lang="en-GB" sz="2000" b="1" dirty="0" err="1" smtClean="0">
                <a:solidFill>
                  <a:schemeClr val="bg1">
                    <a:lumMod val="95000"/>
                  </a:schemeClr>
                </a:solidFill>
              </a:rPr>
              <a:t>plasmodesmata</a:t>
            </a:r>
            <a:r>
              <a:rPr lang="en-GB" sz="2000" b="1" dirty="0" smtClean="0">
                <a:solidFill>
                  <a:schemeClr val="bg1">
                    <a:lumMod val="95000"/>
                  </a:schemeClr>
                </a:solidFill>
              </a:rPr>
              <a:t> closure is a component of defence responses</a:t>
            </a:r>
            <a:endParaRPr lang="en-GB" sz="2000" b="1" dirty="0">
              <a:solidFill>
                <a:schemeClr val="bg1">
                  <a:lumMod val="95000"/>
                </a:schemeClr>
              </a:solidFill>
            </a:endParaRPr>
          </a:p>
        </p:txBody>
      </p:sp>
      <p:pic>
        <p:nvPicPr>
          <p:cNvPr id="23553" name="Picture 1"/>
          <p:cNvPicPr>
            <a:picLocks noChangeAspect="1" noChangeArrowheads="1"/>
          </p:cNvPicPr>
          <p:nvPr/>
        </p:nvPicPr>
        <p:blipFill>
          <a:blip r:embed="rId3" cstate="print"/>
          <a:srcRect/>
          <a:stretch>
            <a:fillRect/>
          </a:stretch>
        </p:blipFill>
        <p:spPr bwMode="auto">
          <a:xfrm>
            <a:off x="535223" y="2280219"/>
            <a:ext cx="1847850" cy="3114675"/>
          </a:xfrm>
          <a:prstGeom prst="rect">
            <a:avLst/>
          </a:prstGeom>
          <a:noFill/>
          <a:ln w="9525">
            <a:noFill/>
            <a:miter lim="800000"/>
            <a:headEnd/>
            <a:tailEnd/>
          </a:ln>
        </p:spPr>
      </p:pic>
      <p:pic>
        <p:nvPicPr>
          <p:cNvPr id="23554" name="Picture 2"/>
          <p:cNvPicPr>
            <a:picLocks noChangeAspect="1" noChangeArrowheads="1"/>
          </p:cNvPicPr>
          <p:nvPr/>
        </p:nvPicPr>
        <p:blipFill>
          <a:blip r:embed="rId4" cstate="print"/>
          <a:srcRect/>
          <a:stretch>
            <a:fillRect/>
          </a:stretch>
        </p:blipFill>
        <p:spPr bwMode="auto">
          <a:xfrm>
            <a:off x="6342664" y="2309402"/>
            <a:ext cx="1847850" cy="3114675"/>
          </a:xfrm>
          <a:prstGeom prst="rect">
            <a:avLst/>
          </a:prstGeom>
          <a:noFill/>
          <a:ln w="9525">
            <a:noFill/>
            <a:miter lim="800000"/>
            <a:headEnd/>
            <a:tailEnd/>
          </a:ln>
        </p:spPr>
      </p:pic>
      <p:pic>
        <p:nvPicPr>
          <p:cNvPr id="23555" name="Picture 3"/>
          <p:cNvPicPr>
            <a:picLocks noChangeAspect="1" noChangeArrowheads="1"/>
          </p:cNvPicPr>
          <p:nvPr/>
        </p:nvPicPr>
        <p:blipFill>
          <a:blip r:embed="rId5" cstate="print"/>
          <a:srcRect/>
          <a:stretch>
            <a:fillRect/>
          </a:stretch>
        </p:blipFill>
        <p:spPr bwMode="auto">
          <a:xfrm>
            <a:off x="2627211" y="2280219"/>
            <a:ext cx="2508250" cy="3114675"/>
          </a:xfrm>
          <a:prstGeom prst="rect">
            <a:avLst/>
          </a:prstGeom>
          <a:noFill/>
          <a:ln w="9525">
            <a:noFill/>
            <a:miter lim="800000"/>
            <a:headEnd/>
            <a:tailEnd/>
          </a:ln>
        </p:spPr>
      </p:pic>
      <p:sp>
        <p:nvSpPr>
          <p:cNvPr id="11" name="TextBox 10"/>
          <p:cNvSpPr txBox="1"/>
          <p:nvPr/>
        </p:nvSpPr>
        <p:spPr>
          <a:xfrm>
            <a:off x="2741026" y="1116381"/>
            <a:ext cx="2640083" cy="1077218"/>
          </a:xfrm>
          <a:prstGeom prst="rect">
            <a:avLst/>
          </a:prstGeom>
          <a:noFill/>
        </p:spPr>
        <p:txBody>
          <a:bodyPr wrap="none" rtlCol="0">
            <a:spAutoFit/>
          </a:bodyPr>
          <a:lstStyle/>
          <a:p>
            <a:pPr algn="ctr"/>
            <a:r>
              <a:rPr lang="en-GB" sz="1600" b="1" i="1" dirty="0" err="1" smtClean="0"/>
              <a:t>Colletotrichum</a:t>
            </a:r>
            <a:r>
              <a:rPr lang="en-GB" sz="1600" b="1" i="1" dirty="0" smtClean="0"/>
              <a:t> </a:t>
            </a:r>
            <a:r>
              <a:rPr lang="en-GB" sz="1600" b="1" i="1" dirty="0" err="1" smtClean="0"/>
              <a:t>higginsianum</a:t>
            </a:r>
            <a:endParaRPr lang="en-GB" sz="1600" b="1" i="1" dirty="0" smtClean="0"/>
          </a:p>
          <a:p>
            <a:pPr algn="ctr"/>
            <a:endParaRPr lang="en-GB" sz="1600" b="1" i="1" dirty="0" smtClean="0"/>
          </a:p>
          <a:p>
            <a:pPr algn="ctr"/>
            <a:r>
              <a:rPr lang="en-GB" sz="1600" dirty="0" smtClean="0"/>
              <a:t>fungal pathogen</a:t>
            </a:r>
          </a:p>
          <a:p>
            <a:pPr algn="ctr"/>
            <a:r>
              <a:rPr lang="en-GB" sz="1600" dirty="0" smtClean="0"/>
              <a:t>contains chitin</a:t>
            </a:r>
            <a:endParaRPr lang="en-GB" sz="1600" dirty="0"/>
          </a:p>
        </p:txBody>
      </p:sp>
      <p:sp>
        <p:nvSpPr>
          <p:cNvPr id="12" name="Rectangle 11"/>
          <p:cNvSpPr/>
          <p:nvPr/>
        </p:nvSpPr>
        <p:spPr>
          <a:xfrm>
            <a:off x="4367719" y="2354086"/>
            <a:ext cx="768485" cy="2889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556" name="Picture 4"/>
          <p:cNvPicPr>
            <a:picLocks noChangeAspect="1" noChangeArrowheads="1"/>
          </p:cNvPicPr>
          <p:nvPr/>
        </p:nvPicPr>
        <p:blipFill>
          <a:blip r:embed="rId6" cstate="print"/>
          <a:srcRect/>
          <a:stretch>
            <a:fillRect/>
          </a:stretch>
        </p:blipFill>
        <p:spPr bwMode="auto">
          <a:xfrm>
            <a:off x="545257" y="5405782"/>
            <a:ext cx="2110395" cy="1403578"/>
          </a:xfrm>
          <a:prstGeom prst="rect">
            <a:avLst/>
          </a:prstGeom>
          <a:noFill/>
          <a:ln w="9525">
            <a:noFill/>
            <a:miter lim="800000"/>
            <a:headEnd/>
            <a:tailEnd/>
          </a:ln>
        </p:spPr>
      </p:pic>
      <p:pic>
        <p:nvPicPr>
          <p:cNvPr id="23558" name="Picture 6"/>
          <p:cNvPicPr>
            <a:picLocks noChangeAspect="1" noChangeArrowheads="1"/>
          </p:cNvPicPr>
          <p:nvPr/>
        </p:nvPicPr>
        <p:blipFill>
          <a:blip r:embed="rId7" cstate="print"/>
          <a:srcRect/>
          <a:stretch>
            <a:fillRect/>
          </a:stretch>
        </p:blipFill>
        <p:spPr bwMode="auto">
          <a:xfrm>
            <a:off x="2840474" y="5404968"/>
            <a:ext cx="3509692" cy="1396753"/>
          </a:xfrm>
          <a:prstGeom prst="rect">
            <a:avLst/>
          </a:prstGeom>
          <a:noFill/>
          <a:ln w="9525">
            <a:noFill/>
            <a:miter lim="800000"/>
            <a:headEnd/>
            <a:tailEnd/>
          </a:ln>
        </p:spPr>
      </p:pic>
      <p:sp>
        <p:nvSpPr>
          <p:cNvPr id="17" name="TextBox 16"/>
          <p:cNvSpPr txBox="1"/>
          <p:nvPr/>
        </p:nvSpPr>
        <p:spPr>
          <a:xfrm>
            <a:off x="3132306" y="6488344"/>
            <a:ext cx="535724" cy="276999"/>
          </a:xfrm>
          <a:prstGeom prst="rect">
            <a:avLst/>
          </a:prstGeom>
          <a:noFill/>
        </p:spPr>
        <p:txBody>
          <a:bodyPr wrap="none" rtlCol="0">
            <a:spAutoFit/>
          </a:bodyPr>
          <a:lstStyle/>
          <a:p>
            <a:r>
              <a:rPr lang="en-GB" sz="1200" dirty="0" smtClean="0">
                <a:solidFill>
                  <a:schemeClr val="bg1"/>
                </a:solidFill>
                <a:latin typeface="Times New Roman" pitchFamily="18" charset="0"/>
                <a:cs typeface="Times New Roman" pitchFamily="18" charset="0"/>
              </a:rPr>
              <a:t>Col-0</a:t>
            </a:r>
            <a:endParaRPr lang="en-GB" sz="1200" dirty="0">
              <a:solidFill>
                <a:schemeClr val="bg1"/>
              </a:solidFill>
              <a:latin typeface="Times New Roman" pitchFamily="18" charset="0"/>
              <a:cs typeface="Times New Roman" pitchFamily="18" charset="0"/>
            </a:endParaRPr>
          </a:p>
        </p:txBody>
      </p:sp>
      <p:sp>
        <p:nvSpPr>
          <p:cNvPr id="18" name="TextBox 17"/>
          <p:cNvSpPr txBox="1"/>
          <p:nvPr/>
        </p:nvSpPr>
        <p:spPr>
          <a:xfrm>
            <a:off x="4763311" y="6494831"/>
            <a:ext cx="630301" cy="276999"/>
          </a:xfrm>
          <a:prstGeom prst="rect">
            <a:avLst/>
          </a:prstGeom>
          <a:noFill/>
        </p:spPr>
        <p:txBody>
          <a:bodyPr wrap="none" rtlCol="0">
            <a:spAutoFit/>
          </a:bodyPr>
          <a:lstStyle/>
          <a:p>
            <a:r>
              <a:rPr lang="en-GB" sz="1200" i="1" dirty="0" smtClean="0">
                <a:solidFill>
                  <a:schemeClr val="bg1"/>
                </a:solidFill>
                <a:latin typeface="Times New Roman" pitchFamily="18" charset="0"/>
                <a:cs typeface="Times New Roman" pitchFamily="18" charset="0"/>
              </a:rPr>
              <a:t>lym2-1</a:t>
            </a:r>
            <a:endParaRPr lang="en-GB" sz="1200" i="1" dirty="0">
              <a:solidFill>
                <a:schemeClr val="bg1"/>
              </a:solidFill>
              <a:latin typeface="Times New Roman" pitchFamily="18" charset="0"/>
              <a:cs typeface="Times New Roman" pitchFamily="18" charset="0"/>
            </a:endParaRPr>
          </a:p>
        </p:txBody>
      </p:sp>
      <p:sp>
        <p:nvSpPr>
          <p:cNvPr id="19" name="TextBox 18"/>
          <p:cNvSpPr txBox="1"/>
          <p:nvPr/>
        </p:nvSpPr>
        <p:spPr>
          <a:xfrm>
            <a:off x="6575898" y="5753274"/>
            <a:ext cx="2309685" cy="830997"/>
          </a:xfrm>
          <a:prstGeom prst="rect">
            <a:avLst/>
          </a:prstGeom>
          <a:noFill/>
          <a:ln>
            <a:solidFill>
              <a:schemeClr val="tx1">
                <a:lumMod val="65000"/>
                <a:lumOff val="35000"/>
              </a:schemeClr>
            </a:solidFill>
          </a:ln>
        </p:spPr>
        <p:txBody>
          <a:bodyPr wrap="square" rtlCol="0">
            <a:spAutoFit/>
          </a:bodyPr>
          <a:lstStyle/>
          <a:p>
            <a:r>
              <a:rPr lang="en-GB" sz="1600" b="1" dirty="0" smtClean="0"/>
              <a:t>BUT</a:t>
            </a:r>
            <a:r>
              <a:rPr lang="en-GB" sz="1600" dirty="0" smtClean="0"/>
              <a:t> </a:t>
            </a:r>
            <a:r>
              <a:rPr lang="en-GB" sz="1600" i="1" dirty="0" smtClean="0"/>
              <a:t>C. </a:t>
            </a:r>
            <a:r>
              <a:rPr lang="en-GB" sz="1600" i="1" dirty="0" err="1" smtClean="0"/>
              <a:t>higginsianum</a:t>
            </a:r>
            <a:r>
              <a:rPr lang="en-GB" sz="1600" i="1" dirty="0" smtClean="0"/>
              <a:t> </a:t>
            </a:r>
            <a:r>
              <a:rPr lang="en-GB" sz="1600" dirty="0" smtClean="0"/>
              <a:t>has </a:t>
            </a:r>
            <a:r>
              <a:rPr lang="en-GB" sz="1600" dirty="0" err="1" smtClean="0"/>
              <a:t>LysM</a:t>
            </a:r>
            <a:r>
              <a:rPr lang="en-GB" sz="1600" dirty="0" smtClean="0"/>
              <a:t> effectors that mask the detection of chitin</a:t>
            </a:r>
            <a:endParaRPr lang="en-GB"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22314" y="1683997"/>
            <a:ext cx="9312352" cy="459414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11151" y="2188761"/>
            <a:ext cx="1841218" cy="1832046"/>
          </a:xfrm>
          <a:prstGeom prst="rect">
            <a:avLst/>
          </a:prstGeom>
          <a:noFill/>
          <a:ln w="9525">
            <a:noFill/>
            <a:miter lim="800000"/>
            <a:headEnd/>
            <a:tailEnd/>
          </a:ln>
        </p:spPr>
      </p:pic>
      <p:pic>
        <p:nvPicPr>
          <p:cNvPr id="66564" name="Picture 4"/>
          <p:cNvPicPr>
            <a:picLocks noChangeAspect="1" noChangeArrowheads="1"/>
          </p:cNvPicPr>
          <p:nvPr/>
        </p:nvPicPr>
        <p:blipFill>
          <a:blip r:embed="rId5" cstate="print"/>
          <a:srcRect/>
          <a:stretch>
            <a:fillRect/>
          </a:stretch>
        </p:blipFill>
        <p:spPr bwMode="auto">
          <a:xfrm>
            <a:off x="4206252" y="3972051"/>
            <a:ext cx="1818594" cy="373400"/>
          </a:xfrm>
          <a:prstGeom prst="rect">
            <a:avLst/>
          </a:prstGeom>
          <a:noFill/>
          <a:ln w="9525">
            <a:noFill/>
            <a:miter lim="800000"/>
            <a:headEnd/>
            <a:tailEnd/>
          </a:ln>
        </p:spPr>
      </p:pic>
      <p:pic>
        <p:nvPicPr>
          <p:cNvPr id="66565" name="Picture 5"/>
          <p:cNvPicPr>
            <a:picLocks noChangeAspect="1" noChangeArrowheads="1"/>
          </p:cNvPicPr>
          <p:nvPr/>
        </p:nvPicPr>
        <p:blipFill>
          <a:blip r:embed="rId6" cstate="print"/>
          <a:srcRect/>
          <a:stretch>
            <a:fillRect/>
          </a:stretch>
        </p:blipFill>
        <p:spPr bwMode="auto">
          <a:xfrm>
            <a:off x="4248434" y="3693216"/>
            <a:ext cx="1188583" cy="130996"/>
          </a:xfrm>
          <a:prstGeom prst="rect">
            <a:avLst/>
          </a:prstGeom>
          <a:noFill/>
          <a:ln w="9525">
            <a:noFill/>
            <a:miter lim="800000"/>
            <a:headEnd/>
            <a:tailEnd/>
          </a:ln>
        </p:spPr>
      </p:pic>
      <p:pic>
        <p:nvPicPr>
          <p:cNvPr id="66566" name="Picture 6"/>
          <p:cNvPicPr>
            <a:picLocks noChangeAspect="1" noChangeArrowheads="1"/>
          </p:cNvPicPr>
          <p:nvPr/>
        </p:nvPicPr>
        <p:blipFill>
          <a:blip r:embed="rId7" cstate="print"/>
          <a:srcRect/>
          <a:stretch>
            <a:fillRect/>
          </a:stretch>
        </p:blipFill>
        <p:spPr bwMode="auto">
          <a:xfrm>
            <a:off x="436012" y="5720726"/>
            <a:ext cx="1968599" cy="759732"/>
          </a:xfrm>
          <a:prstGeom prst="rect">
            <a:avLst/>
          </a:prstGeom>
          <a:noFill/>
          <a:ln w="9525">
            <a:noFill/>
            <a:miter lim="800000"/>
            <a:headEnd/>
            <a:tailEnd/>
          </a:ln>
        </p:spPr>
      </p:pic>
      <p:pic>
        <p:nvPicPr>
          <p:cNvPr id="66567" name="Picture 7"/>
          <p:cNvPicPr>
            <a:picLocks noChangeAspect="1" noChangeArrowheads="1"/>
          </p:cNvPicPr>
          <p:nvPr/>
        </p:nvPicPr>
        <p:blipFill>
          <a:blip r:embed="rId8" cstate="print"/>
          <a:srcRect/>
          <a:stretch>
            <a:fillRect/>
          </a:stretch>
        </p:blipFill>
        <p:spPr bwMode="auto">
          <a:xfrm>
            <a:off x="446217" y="6447579"/>
            <a:ext cx="1635655" cy="243560"/>
          </a:xfrm>
          <a:prstGeom prst="rect">
            <a:avLst/>
          </a:prstGeom>
          <a:noFill/>
          <a:ln w="9525">
            <a:noFill/>
            <a:miter lim="800000"/>
            <a:headEnd/>
            <a:tailEnd/>
          </a:ln>
        </p:spPr>
      </p:pic>
      <p:pic>
        <p:nvPicPr>
          <p:cNvPr id="66571" name="Picture 11"/>
          <p:cNvPicPr>
            <a:picLocks noChangeAspect="1" noChangeArrowheads="1"/>
          </p:cNvPicPr>
          <p:nvPr/>
        </p:nvPicPr>
        <p:blipFill>
          <a:blip r:embed="rId9" cstate="print"/>
          <a:srcRect/>
          <a:stretch>
            <a:fillRect/>
          </a:stretch>
        </p:blipFill>
        <p:spPr bwMode="auto">
          <a:xfrm>
            <a:off x="4236465" y="2333997"/>
            <a:ext cx="338137" cy="109537"/>
          </a:xfrm>
          <a:prstGeom prst="rect">
            <a:avLst/>
          </a:prstGeom>
          <a:noFill/>
          <a:ln w="9525">
            <a:noFill/>
            <a:miter lim="800000"/>
            <a:headEnd/>
            <a:tailEnd/>
          </a:ln>
        </p:spPr>
      </p:pic>
      <p:pic>
        <p:nvPicPr>
          <p:cNvPr id="66572" name="Picture 12"/>
          <p:cNvPicPr>
            <a:picLocks noChangeAspect="1" noChangeArrowheads="1"/>
          </p:cNvPicPr>
          <p:nvPr/>
        </p:nvPicPr>
        <p:blipFill>
          <a:blip r:embed="rId10" cstate="print"/>
          <a:srcRect/>
          <a:stretch>
            <a:fillRect/>
          </a:stretch>
        </p:blipFill>
        <p:spPr bwMode="auto">
          <a:xfrm>
            <a:off x="4633780" y="2341744"/>
            <a:ext cx="404813" cy="139700"/>
          </a:xfrm>
          <a:prstGeom prst="rect">
            <a:avLst/>
          </a:prstGeom>
          <a:noFill/>
          <a:ln w="9525">
            <a:noFill/>
            <a:miter lim="800000"/>
            <a:headEnd/>
            <a:tailEnd/>
          </a:ln>
        </p:spPr>
      </p:pic>
      <p:pic>
        <p:nvPicPr>
          <p:cNvPr id="66574" name="Picture 14"/>
          <p:cNvPicPr>
            <a:picLocks noChangeAspect="1" noChangeArrowheads="1"/>
          </p:cNvPicPr>
          <p:nvPr/>
        </p:nvPicPr>
        <p:blipFill>
          <a:blip r:embed="rId11" cstate="print"/>
          <a:srcRect/>
          <a:stretch>
            <a:fillRect/>
          </a:stretch>
        </p:blipFill>
        <p:spPr bwMode="auto">
          <a:xfrm>
            <a:off x="4216773" y="5168061"/>
            <a:ext cx="1996829" cy="1556657"/>
          </a:xfrm>
          <a:prstGeom prst="rect">
            <a:avLst/>
          </a:prstGeom>
          <a:noFill/>
          <a:ln w="9525">
            <a:noFill/>
            <a:miter lim="800000"/>
            <a:headEnd/>
            <a:tailEnd/>
          </a:ln>
        </p:spPr>
      </p:pic>
      <p:sp>
        <p:nvSpPr>
          <p:cNvPr id="19" name="TextBox 18"/>
          <p:cNvSpPr txBox="1"/>
          <p:nvPr/>
        </p:nvSpPr>
        <p:spPr>
          <a:xfrm>
            <a:off x="240550" y="1009451"/>
            <a:ext cx="3938129" cy="584775"/>
          </a:xfrm>
          <a:prstGeom prst="rect">
            <a:avLst/>
          </a:prstGeom>
          <a:noFill/>
        </p:spPr>
        <p:txBody>
          <a:bodyPr wrap="none" rtlCol="0">
            <a:spAutoFit/>
          </a:bodyPr>
          <a:lstStyle/>
          <a:p>
            <a:r>
              <a:rPr lang="en-GB" sz="1600" dirty="0" smtClean="0"/>
              <a:t>LYM2 can bind chitin</a:t>
            </a:r>
          </a:p>
          <a:p>
            <a:r>
              <a:rPr lang="en-GB" sz="1600" dirty="0" smtClean="0"/>
              <a:t>LYM2 is not required for CERK1 chitin binding</a:t>
            </a:r>
            <a:endParaRPr lang="en-GB" sz="1600" dirty="0"/>
          </a:p>
        </p:txBody>
      </p:sp>
      <p:pic>
        <p:nvPicPr>
          <p:cNvPr id="3074" name="Picture 2"/>
          <p:cNvPicPr>
            <a:picLocks noChangeAspect="1" noChangeArrowheads="1"/>
          </p:cNvPicPr>
          <p:nvPr/>
        </p:nvPicPr>
        <p:blipFill>
          <a:blip r:embed="rId12" cstate="print"/>
          <a:srcRect/>
          <a:stretch>
            <a:fillRect/>
          </a:stretch>
        </p:blipFill>
        <p:spPr bwMode="auto">
          <a:xfrm>
            <a:off x="44029" y="901276"/>
            <a:ext cx="937282" cy="1864294"/>
          </a:xfrm>
          <a:prstGeom prst="rect">
            <a:avLst/>
          </a:prstGeom>
          <a:noFill/>
          <a:ln w="9525">
            <a:noFill/>
            <a:miter lim="800000"/>
            <a:headEnd/>
            <a:tailEnd/>
          </a:ln>
        </p:spPr>
      </p:pic>
      <p:sp>
        <p:nvSpPr>
          <p:cNvPr id="18" name="TextBox 17"/>
          <p:cNvSpPr txBox="1"/>
          <p:nvPr/>
        </p:nvSpPr>
        <p:spPr>
          <a:xfrm>
            <a:off x="4995751" y="2631688"/>
            <a:ext cx="867545" cy="276999"/>
          </a:xfrm>
          <a:prstGeom prst="rect">
            <a:avLst/>
          </a:prstGeom>
          <a:noFill/>
        </p:spPr>
        <p:txBody>
          <a:bodyPr wrap="none" rtlCol="0">
            <a:spAutoFit/>
          </a:bodyPr>
          <a:lstStyle/>
          <a:p>
            <a:r>
              <a:rPr lang="en-GB" sz="1200" dirty="0" smtClean="0">
                <a:latin typeface="Symbol" pitchFamily="18" charset="2"/>
                <a:cs typeface="Times New Roman" pitchFamily="18" charset="0"/>
              </a:rPr>
              <a:t>a-</a:t>
            </a:r>
            <a:r>
              <a:rPr lang="en-GB" sz="1200" dirty="0" smtClean="0">
                <a:latin typeface="Times New Roman" pitchFamily="18" charset="0"/>
                <a:cs typeface="Times New Roman" pitchFamily="18" charset="0"/>
              </a:rPr>
              <a:t>CERK1</a:t>
            </a:r>
            <a:endParaRPr lang="en-GB" sz="1200" dirty="0">
              <a:latin typeface="Times New Roman" pitchFamily="18" charset="0"/>
              <a:cs typeface="Times New Roman" pitchFamily="18" charset="0"/>
            </a:endParaRPr>
          </a:p>
        </p:txBody>
      </p:sp>
      <p:sp>
        <p:nvSpPr>
          <p:cNvPr id="20" name="Rectangle 19"/>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130622" y="348335"/>
            <a:ext cx="4758034" cy="400110"/>
          </a:xfrm>
          <a:prstGeom prst="rect">
            <a:avLst/>
          </a:prstGeom>
          <a:noFill/>
        </p:spPr>
        <p:txBody>
          <a:bodyPr wrap="none" rtlCol="0">
            <a:spAutoFit/>
          </a:bodyPr>
          <a:lstStyle/>
          <a:p>
            <a:r>
              <a:rPr lang="en-GB" sz="2000" b="1" dirty="0" smtClean="0">
                <a:solidFill>
                  <a:schemeClr val="bg1">
                    <a:lumMod val="95000"/>
                  </a:schemeClr>
                </a:solidFill>
              </a:rPr>
              <a:t>Testing the rice model for chitin perception</a:t>
            </a:r>
            <a:endParaRPr lang="en-GB" sz="2000" b="1" dirty="0">
              <a:solidFill>
                <a:schemeClr val="bg1">
                  <a:lumMod val="95000"/>
                </a:schemeClr>
              </a:solidFill>
            </a:endParaRPr>
          </a:p>
        </p:txBody>
      </p:sp>
      <p:sp>
        <p:nvSpPr>
          <p:cNvPr id="25" name="TextBox 24"/>
          <p:cNvSpPr txBox="1"/>
          <p:nvPr/>
        </p:nvSpPr>
        <p:spPr>
          <a:xfrm>
            <a:off x="6079645" y="2270485"/>
            <a:ext cx="2936060" cy="276999"/>
          </a:xfrm>
          <a:prstGeom prst="rect">
            <a:avLst/>
          </a:prstGeom>
          <a:noFill/>
        </p:spPr>
        <p:txBody>
          <a:bodyPr wrap="none" rtlCol="0">
            <a:spAutoFit/>
          </a:bodyPr>
          <a:lstStyle/>
          <a:p>
            <a:pPr algn="ctr"/>
            <a:r>
              <a:rPr lang="en-GB" sz="1200" dirty="0" smtClean="0">
                <a:latin typeface="Calibri" pitchFamily="34" charset="0"/>
                <a:cs typeface="Times New Roman" pitchFamily="18" charset="0"/>
              </a:rPr>
              <a:t>LYM2 binds chitin (</a:t>
            </a:r>
            <a:r>
              <a:rPr lang="en-GB" sz="1200" dirty="0" err="1" smtClean="0">
                <a:latin typeface="Calibri" pitchFamily="34" charset="0"/>
                <a:cs typeface="Times New Roman" pitchFamily="18" charset="0"/>
              </a:rPr>
              <a:t>Petutschnig</a:t>
            </a:r>
            <a:r>
              <a:rPr lang="en-GB" sz="1200" dirty="0" smtClean="0">
                <a:latin typeface="Calibri" pitchFamily="34" charset="0"/>
                <a:cs typeface="Times New Roman" pitchFamily="18" charset="0"/>
              </a:rPr>
              <a:t> et al., 2010)</a:t>
            </a:r>
            <a:endParaRPr lang="en-GB" sz="1200" dirty="0">
              <a:latin typeface="Calibri" pitchFamily="34" charset="0"/>
              <a:cs typeface="Times New Roman" pitchFamily="18" charset="0"/>
            </a:endParaRPr>
          </a:p>
        </p:txBody>
      </p:sp>
      <p:pic>
        <p:nvPicPr>
          <p:cNvPr id="3077" name="Picture 5"/>
          <p:cNvPicPr>
            <a:picLocks noChangeAspect="1" noChangeArrowheads="1"/>
          </p:cNvPicPr>
          <p:nvPr/>
        </p:nvPicPr>
        <p:blipFill>
          <a:blip r:embed="rId13" cstate="print"/>
          <a:srcRect/>
          <a:stretch>
            <a:fillRect/>
          </a:stretch>
        </p:blipFill>
        <p:spPr bwMode="auto">
          <a:xfrm>
            <a:off x="4271421" y="2566174"/>
            <a:ext cx="348086" cy="411201"/>
          </a:xfrm>
          <a:prstGeom prst="rect">
            <a:avLst/>
          </a:prstGeom>
          <a:noFill/>
          <a:ln w="9525">
            <a:noFill/>
            <a:miter lim="800000"/>
            <a:headEnd/>
            <a:tailEnd/>
          </a:ln>
        </p:spPr>
      </p:pic>
      <p:pic>
        <p:nvPicPr>
          <p:cNvPr id="3078" name="Picture 6"/>
          <p:cNvPicPr>
            <a:picLocks noChangeAspect="1" noChangeArrowheads="1"/>
          </p:cNvPicPr>
          <p:nvPr/>
        </p:nvPicPr>
        <p:blipFill>
          <a:blip r:embed="rId14" cstate="print"/>
          <a:srcRect/>
          <a:stretch>
            <a:fillRect/>
          </a:stretch>
        </p:blipFill>
        <p:spPr bwMode="auto">
          <a:xfrm>
            <a:off x="4661714" y="2566173"/>
            <a:ext cx="348086" cy="411201"/>
          </a:xfrm>
          <a:prstGeom prst="rect">
            <a:avLst/>
          </a:prstGeom>
          <a:noFill/>
          <a:ln w="9525">
            <a:noFill/>
            <a:miter lim="800000"/>
            <a:headEnd/>
            <a:tailEnd/>
          </a:ln>
        </p:spPr>
      </p:pic>
      <p:sp>
        <p:nvSpPr>
          <p:cNvPr id="30" name="TextBox 29"/>
          <p:cNvSpPr txBox="1"/>
          <p:nvPr/>
        </p:nvSpPr>
        <p:spPr>
          <a:xfrm>
            <a:off x="4250299" y="3765396"/>
            <a:ext cx="591829" cy="276999"/>
          </a:xfrm>
          <a:prstGeom prst="rect">
            <a:avLst/>
          </a:prstGeom>
          <a:noFill/>
        </p:spPr>
        <p:txBody>
          <a:bodyPr wrap="none" rtlCol="0">
            <a:spAutoFit/>
          </a:bodyPr>
          <a:lstStyle/>
          <a:p>
            <a:pPr algn="ctr"/>
            <a:r>
              <a:rPr lang="en-GB" sz="1200" dirty="0" smtClean="0">
                <a:latin typeface="Times New Roman" pitchFamily="18" charset="0"/>
                <a:cs typeface="Times New Roman" pitchFamily="18" charset="0"/>
              </a:rPr>
              <a:t>-       +</a:t>
            </a:r>
            <a:endParaRPr lang="en-GB" sz="1200" dirty="0">
              <a:latin typeface="Times New Roman" pitchFamily="18" charset="0"/>
              <a:cs typeface="Times New Roman" pitchFamily="18" charset="0"/>
            </a:endParaRPr>
          </a:p>
        </p:txBody>
      </p:sp>
      <p:sp>
        <p:nvSpPr>
          <p:cNvPr id="31" name="TextBox 30"/>
          <p:cNvSpPr txBox="1"/>
          <p:nvPr/>
        </p:nvSpPr>
        <p:spPr>
          <a:xfrm>
            <a:off x="4882199" y="3772830"/>
            <a:ext cx="591829" cy="276999"/>
          </a:xfrm>
          <a:prstGeom prst="rect">
            <a:avLst/>
          </a:prstGeom>
          <a:noFill/>
        </p:spPr>
        <p:txBody>
          <a:bodyPr wrap="none" rtlCol="0">
            <a:spAutoFit/>
          </a:bodyPr>
          <a:lstStyle/>
          <a:p>
            <a:pPr algn="ctr"/>
            <a:r>
              <a:rPr lang="en-GB" sz="1200" dirty="0" smtClean="0">
                <a:latin typeface="Times New Roman" pitchFamily="18" charset="0"/>
                <a:cs typeface="Times New Roman" pitchFamily="18" charset="0"/>
              </a:rPr>
              <a:t>-       +</a:t>
            </a:r>
            <a:endParaRPr lang="en-GB" sz="1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5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65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07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07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657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6657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65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5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56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56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65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p:bldP spid="18" grpId="1"/>
      <p:bldP spid="25" grpId="0"/>
      <p:bldP spid="25" grpId="1"/>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a:stretch>
            <a:fillRect/>
          </a:stretch>
        </p:blipFill>
        <p:spPr bwMode="auto">
          <a:xfrm>
            <a:off x="22314" y="1683997"/>
            <a:ext cx="9312352" cy="4594140"/>
          </a:xfrm>
          <a:prstGeom prst="rect">
            <a:avLst/>
          </a:prstGeom>
          <a:noFill/>
          <a:ln w="9525">
            <a:noFill/>
            <a:miter lim="800000"/>
            <a:headEnd/>
            <a:tailEnd/>
          </a:ln>
        </p:spPr>
      </p:pic>
      <p:sp>
        <p:nvSpPr>
          <p:cNvPr id="7" name="TextBox 6"/>
          <p:cNvSpPr txBox="1"/>
          <p:nvPr/>
        </p:nvSpPr>
        <p:spPr>
          <a:xfrm>
            <a:off x="6668961" y="3108268"/>
            <a:ext cx="623889" cy="1107996"/>
          </a:xfrm>
          <a:prstGeom prst="rect">
            <a:avLst/>
          </a:prstGeom>
          <a:noFill/>
        </p:spPr>
        <p:txBody>
          <a:bodyPr wrap="none" rtlCol="0">
            <a:spAutoFit/>
          </a:bodyPr>
          <a:lstStyle/>
          <a:p>
            <a:r>
              <a:rPr lang="en-GB" sz="6600" dirty="0" smtClean="0"/>
              <a:t>X</a:t>
            </a:r>
            <a:endParaRPr lang="en-GB" sz="6600" dirty="0"/>
          </a:p>
        </p:txBody>
      </p:sp>
      <p:sp>
        <p:nvSpPr>
          <p:cNvPr id="11" name="Rectangle 10"/>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30622" y="348335"/>
            <a:ext cx="7255128" cy="400110"/>
          </a:xfrm>
          <a:prstGeom prst="rect">
            <a:avLst/>
          </a:prstGeom>
          <a:noFill/>
        </p:spPr>
        <p:txBody>
          <a:bodyPr wrap="none" rtlCol="0">
            <a:spAutoFit/>
          </a:bodyPr>
          <a:lstStyle/>
          <a:p>
            <a:r>
              <a:rPr lang="en-GB" sz="2000" b="1" dirty="0" smtClean="0">
                <a:solidFill>
                  <a:schemeClr val="bg1">
                    <a:lumMod val="95000"/>
                  </a:schemeClr>
                </a:solidFill>
              </a:rPr>
              <a:t>CERK1 and LYM2 mediate independent chitin perception pathways</a:t>
            </a:r>
            <a:endParaRPr lang="en-GB" sz="2000" b="1" dirty="0">
              <a:solidFill>
                <a:schemeClr val="bg1">
                  <a:lumMod val="95000"/>
                </a:schemeClr>
              </a:solidFill>
            </a:endParaRPr>
          </a:p>
        </p:txBody>
      </p:sp>
      <p:sp>
        <p:nvSpPr>
          <p:cNvPr id="13" name="TextBox 12"/>
          <p:cNvSpPr txBox="1"/>
          <p:nvPr/>
        </p:nvSpPr>
        <p:spPr>
          <a:xfrm>
            <a:off x="4451994" y="994583"/>
            <a:ext cx="4503605" cy="584775"/>
          </a:xfrm>
          <a:prstGeom prst="rect">
            <a:avLst/>
          </a:prstGeom>
          <a:noFill/>
        </p:spPr>
        <p:txBody>
          <a:bodyPr wrap="none" rtlCol="0">
            <a:spAutoFit/>
          </a:bodyPr>
          <a:lstStyle/>
          <a:p>
            <a:r>
              <a:rPr lang="en-GB" sz="1600" dirty="0" smtClean="0"/>
              <a:t>LYM2 is not required for CERK1-mediated responses</a:t>
            </a:r>
          </a:p>
          <a:p>
            <a:r>
              <a:rPr lang="en-GB" sz="1600" dirty="0" smtClean="0"/>
              <a:t>CERK1 is not required for LYM2-mediated responses</a:t>
            </a:r>
            <a:endParaRPr lang="en-GB"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691801" y="1836970"/>
            <a:ext cx="8667211" cy="4128932"/>
          </a:xfrm>
          <a:prstGeom prst="rect">
            <a:avLst/>
          </a:prstGeom>
          <a:noFill/>
          <a:ln w="9525">
            <a:noFill/>
            <a:miter lim="800000"/>
            <a:headEnd/>
            <a:tailEnd/>
          </a:ln>
        </p:spPr>
      </p:pic>
      <p:sp>
        <p:nvSpPr>
          <p:cNvPr id="6" name="Rectangle 5"/>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30622" y="348335"/>
            <a:ext cx="5854488" cy="400110"/>
          </a:xfrm>
          <a:prstGeom prst="rect">
            <a:avLst/>
          </a:prstGeom>
          <a:noFill/>
        </p:spPr>
        <p:txBody>
          <a:bodyPr wrap="none" rtlCol="0">
            <a:spAutoFit/>
          </a:bodyPr>
          <a:lstStyle/>
          <a:p>
            <a:r>
              <a:rPr lang="en-GB" sz="2000" b="1" dirty="0" smtClean="0">
                <a:solidFill>
                  <a:schemeClr val="bg1">
                    <a:lumMod val="95000"/>
                  </a:schemeClr>
                </a:solidFill>
              </a:rPr>
              <a:t>Defence responses with discrete </a:t>
            </a:r>
            <a:r>
              <a:rPr lang="en-GB" sz="2000" b="1" dirty="0" err="1" smtClean="0">
                <a:solidFill>
                  <a:schemeClr val="bg1">
                    <a:lumMod val="95000"/>
                  </a:schemeClr>
                </a:solidFill>
              </a:rPr>
              <a:t>subcellular</a:t>
            </a:r>
            <a:r>
              <a:rPr lang="en-GB" sz="2000" b="1" dirty="0" smtClean="0">
                <a:solidFill>
                  <a:schemeClr val="bg1">
                    <a:lumMod val="95000"/>
                  </a:schemeClr>
                </a:solidFill>
              </a:rPr>
              <a:t> locations</a:t>
            </a:r>
            <a:endParaRPr lang="en-GB" sz="2000" b="1" dirty="0">
              <a:solidFill>
                <a:schemeClr val="bg1">
                  <a:lumMod val="95000"/>
                </a:schemeClr>
              </a:solidFill>
            </a:endParaRPr>
          </a:p>
        </p:txBody>
      </p:sp>
      <p:sp>
        <p:nvSpPr>
          <p:cNvPr id="8" name="TextBox 7"/>
          <p:cNvSpPr txBox="1"/>
          <p:nvPr/>
        </p:nvSpPr>
        <p:spPr>
          <a:xfrm>
            <a:off x="412595" y="1315844"/>
            <a:ext cx="7263207" cy="369332"/>
          </a:xfrm>
          <a:prstGeom prst="rect">
            <a:avLst/>
          </a:prstGeom>
          <a:noFill/>
        </p:spPr>
        <p:txBody>
          <a:bodyPr wrap="none" rtlCol="0">
            <a:spAutoFit/>
          </a:bodyPr>
          <a:lstStyle/>
          <a:p>
            <a:r>
              <a:rPr lang="en-GB" dirty="0" smtClean="0"/>
              <a:t>LYM2 is a pattern recognition receptor with a specific location and function </a:t>
            </a:r>
            <a:endParaRPr lang="en-GB" dirty="0"/>
          </a:p>
        </p:txBody>
      </p:sp>
      <p:sp>
        <p:nvSpPr>
          <p:cNvPr id="9" name="TextBox 8"/>
          <p:cNvSpPr txBox="1"/>
          <p:nvPr/>
        </p:nvSpPr>
        <p:spPr>
          <a:xfrm>
            <a:off x="3713357" y="2018371"/>
            <a:ext cx="662361" cy="307777"/>
          </a:xfrm>
          <a:prstGeom prst="rect">
            <a:avLst/>
          </a:prstGeom>
          <a:noFill/>
        </p:spPr>
        <p:txBody>
          <a:bodyPr wrap="none" rtlCol="0">
            <a:spAutoFit/>
          </a:bodyPr>
          <a:lstStyle/>
          <a:p>
            <a:r>
              <a:rPr lang="en-GB" sz="1400" dirty="0" smtClean="0">
                <a:latin typeface="Myriad Pro" pitchFamily="34" charset="0"/>
              </a:rPr>
              <a:t>CERK1</a:t>
            </a:r>
            <a:endParaRPr lang="en-GB" sz="1400" dirty="0">
              <a:latin typeface="Myriad Pro"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30622" y="348335"/>
            <a:ext cx="5854488" cy="400110"/>
          </a:xfrm>
          <a:prstGeom prst="rect">
            <a:avLst/>
          </a:prstGeom>
          <a:noFill/>
        </p:spPr>
        <p:txBody>
          <a:bodyPr wrap="none" rtlCol="0">
            <a:spAutoFit/>
          </a:bodyPr>
          <a:lstStyle/>
          <a:p>
            <a:r>
              <a:rPr lang="en-GB" sz="2000" b="1" dirty="0" smtClean="0">
                <a:solidFill>
                  <a:schemeClr val="bg1">
                    <a:lumMod val="95000"/>
                  </a:schemeClr>
                </a:solidFill>
              </a:rPr>
              <a:t>Defence responses with discrete </a:t>
            </a:r>
            <a:r>
              <a:rPr lang="en-GB" sz="2000" b="1" dirty="0" err="1" smtClean="0">
                <a:solidFill>
                  <a:schemeClr val="bg1">
                    <a:lumMod val="95000"/>
                  </a:schemeClr>
                </a:solidFill>
              </a:rPr>
              <a:t>subcellular</a:t>
            </a:r>
            <a:r>
              <a:rPr lang="en-GB" sz="2000" b="1" dirty="0" smtClean="0">
                <a:solidFill>
                  <a:schemeClr val="bg1">
                    <a:lumMod val="95000"/>
                  </a:schemeClr>
                </a:solidFill>
              </a:rPr>
              <a:t> locations</a:t>
            </a:r>
            <a:endParaRPr lang="en-GB" sz="2000" b="1" dirty="0">
              <a:solidFill>
                <a:schemeClr val="bg1">
                  <a:lumMod val="95000"/>
                </a:schemeClr>
              </a:solidFill>
            </a:endParaRPr>
          </a:p>
        </p:txBody>
      </p:sp>
      <p:pic>
        <p:nvPicPr>
          <p:cNvPr id="2052" name="Picture 4"/>
          <p:cNvPicPr>
            <a:picLocks noChangeAspect="1" noChangeArrowheads="1"/>
          </p:cNvPicPr>
          <p:nvPr/>
        </p:nvPicPr>
        <p:blipFill>
          <a:blip r:embed="rId3" cstate="print"/>
          <a:srcRect/>
          <a:stretch>
            <a:fillRect/>
          </a:stretch>
        </p:blipFill>
        <p:spPr bwMode="auto">
          <a:xfrm>
            <a:off x="200728" y="1158299"/>
            <a:ext cx="6446573" cy="301226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4326678" y="3885774"/>
            <a:ext cx="4520922" cy="2808710"/>
          </a:xfrm>
          <a:prstGeom prst="rect">
            <a:avLst/>
          </a:prstGeom>
          <a:noFill/>
          <a:ln w="9525">
            <a:noFill/>
            <a:miter lim="800000"/>
            <a:headEnd/>
            <a:tailEnd/>
          </a:ln>
        </p:spPr>
      </p:pic>
      <p:sp>
        <p:nvSpPr>
          <p:cNvPr id="5" name="TextBox 4"/>
          <p:cNvSpPr txBox="1"/>
          <p:nvPr/>
        </p:nvSpPr>
        <p:spPr>
          <a:xfrm>
            <a:off x="6264557" y="6550223"/>
            <a:ext cx="2879443" cy="307777"/>
          </a:xfrm>
          <a:prstGeom prst="rect">
            <a:avLst/>
          </a:prstGeom>
          <a:noFill/>
        </p:spPr>
        <p:txBody>
          <a:bodyPr wrap="none" rtlCol="0">
            <a:spAutoFit/>
          </a:bodyPr>
          <a:lstStyle/>
          <a:p>
            <a:r>
              <a:rPr lang="en-GB" sz="1400" dirty="0" smtClean="0"/>
              <a:t>modified from Kawai and Akira, 2011</a:t>
            </a:r>
            <a:endParaRPr lang="en-GB" sz="1400" dirty="0"/>
          </a:p>
        </p:txBody>
      </p:sp>
      <p:sp>
        <p:nvSpPr>
          <p:cNvPr id="11" name="TextBox 10"/>
          <p:cNvSpPr txBox="1"/>
          <p:nvPr/>
        </p:nvSpPr>
        <p:spPr>
          <a:xfrm>
            <a:off x="6757639" y="1962615"/>
            <a:ext cx="2386361" cy="830997"/>
          </a:xfrm>
          <a:prstGeom prst="rect">
            <a:avLst/>
          </a:prstGeom>
          <a:noFill/>
        </p:spPr>
        <p:txBody>
          <a:bodyPr wrap="square" rtlCol="0">
            <a:spAutoFit/>
          </a:bodyPr>
          <a:lstStyle/>
          <a:p>
            <a:r>
              <a:rPr lang="en-GB" sz="1600" dirty="0" smtClean="0"/>
              <a:t>PRRs may be localised for detection or signalling activity</a:t>
            </a:r>
            <a:endParaRPr lang="en-GB" sz="1600" dirty="0"/>
          </a:p>
        </p:txBody>
      </p:sp>
      <p:sp>
        <p:nvSpPr>
          <p:cNvPr id="12" name="TextBox 11"/>
          <p:cNvSpPr txBox="1"/>
          <p:nvPr/>
        </p:nvSpPr>
        <p:spPr>
          <a:xfrm>
            <a:off x="367990" y="4939989"/>
            <a:ext cx="3958683" cy="830997"/>
          </a:xfrm>
          <a:prstGeom prst="rect">
            <a:avLst/>
          </a:prstGeom>
          <a:noFill/>
        </p:spPr>
        <p:txBody>
          <a:bodyPr wrap="square" rtlCol="0">
            <a:spAutoFit/>
          </a:bodyPr>
          <a:lstStyle/>
          <a:p>
            <a:r>
              <a:rPr lang="en-GB" sz="1600" dirty="0" smtClean="0"/>
              <a:t>In animal cells Toll-like receptors (TLRs) are localised in different locations to detect different PAMPs</a:t>
            </a:r>
            <a:endParaRPr lang="en-GB"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p:cNvPicPr>
            <a:picLocks noChangeAspect="1" noChangeArrowheads="1"/>
          </p:cNvPicPr>
          <p:nvPr/>
        </p:nvPicPr>
        <p:blipFill>
          <a:blip r:embed="rId3" cstate="print"/>
          <a:srcRect/>
          <a:stretch>
            <a:fillRect/>
          </a:stretch>
        </p:blipFill>
        <p:spPr bwMode="auto">
          <a:xfrm>
            <a:off x="892633" y="1958720"/>
            <a:ext cx="1316037" cy="1895475"/>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2212930" y="2013831"/>
            <a:ext cx="5156699" cy="2571530"/>
          </a:xfrm>
          <a:prstGeom prst="rect">
            <a:avLst/>
          </a:prstGeom>
          <a:noFill/>
          <a:ln w="9525">
            <a:noFill/>
            <a:miter lim="800000"/>
            <a:headEnd/>
            <a:tailEnd/>
          </a:ln>
        </p:spPr>
      </p:pic>
      <p:sp>
        <p:nvSpPr>
          <p:cNvPr id="6" name="Rectangle 5"/>
          <p:cNvSpPr/>
          <p:nvPr/>
        </p:nvSpPr>
        <p:spPr>
          <a:xfrm>
            <a:off x="0" y="533400"/>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30622" y="642257"/>
            <a:ext cx="8730082" cy="400110"/>
          </a:xfrm>
          <a:prstGeom prst="rect">
            <a:avLst/>
          </a:prstGeom>
          <a:noFill/>
        </p:spPr>
        <p:txBody>
          <a:bodyPr wrap="none" rtlCol="0">
            <a:spAutoFit/>
          </a:bodyPr>
          <a:lstStyle/>
          <a:p>
            <a:r>
              <a:rPr lang="en-GB" sz="2000" b="1" dirty="0" smtClean="0">
                <a:solidFill>
                  <a:schemeClr val="bg1">
                    <a:lumMod val="95000"/>
                  </a:schemeClr>
                </a:solidFill>
              </a:rPr>
              <a:t>What role does cell-to-cell communication play in regulating defence responses?</a:t>
            </a:r>
            <a:endParaRPr lang="en-GB" sz="2000" b="1" dirty="0">
              <a:solidFill>
                <a:schemeClr val="bg1">
                  <a:lumMod val="95000"/>
                </a:schemeClr>
              </a:solidFill>
            </a:endParaRPr>
          </a:p>
        </p:txBody>
      </p:sp>
      <p:sp>
        <p:nvSpPr>
          <p:cNvPr id="8" name="TextBox 7"/>
          <p:cNvSpPr txBox="1"/>
          <p:nvPr/>
        </p:nvSpPr>
        <p:spPr>
          <a:xfrm>
            <a:off x="415256" y="5370106"/>
            <a:ext cx="8293848" cy="1323439"/>
          </a:xfrm>
          <a:prstGeom prst="rect">
            <a:avLst/>
          </a:prstGeom>
          <a:noFill/>
        </p:spPr>
        <p:txBody>
          <a:bodyPr wrap="square" rtlCol="0">
            <a:spAutoFit/>
          </a:bodyPr>
          <a:lstStyle/>
          <a:p>
            <a:pPr>
              <a:buFont typeface="Arial" pitchFamily="34" charset="0"/>
              <a:buChar char="•"/>
            </a:pPr>
            <a:r>
              <a:rPr lang="en-GB" sz="1600" dirty="0" smtClean="0"/>
              <a:t> </a:t>
            </a:r>
            <a:r>
              <a:rPr lang="en-GB" sz="1600" dirty="0" err="1" smtClean="0"/>
              <a:t>Plasmodesmata</a:t>
            </a:r>
            <a:r>
              <a:rPr lang="en-GB" sz="1600" dirty="0" smtClean="0"/>
              <a:t>-located pattern recognition receptor indicates that the regulation of connectivity between cells is a critical component of plant defence responses</a:t>
            </a:r>
          </a:p>
          <a:p>
            <a:pPr>
              <a:buFont typeface="Arial" pitchFamily="34" charset="0"/>
              <a:buChar char="•"/>
            </a:pPr>
            <a:endParaRPr lang="en-GB" sz="1600" dirty="0" smtClean="0"/>
          </a:p>
          <a:p>
            <a:pPr>
              <a:buFont typeface="Arial" pitchFamily="34" charset="0"/>
              <a:buChar char="•"/>
            </a:pPr>
            <a:r>
              <a:rPr lang="en-GB" sz="1600" dirty="0" smtClean="0"/>
              <a:t> A </a:t>
            </a:r>
            <a:r>
              <a:rPr lang="en-GB" sz="1600" dirty="0" err="1" smtClean="0"/>
              <a:t>plasmodesmata</a:t>
            </a:r>
            <a:r>
              <a:rPr lang="en-GB" sz="1600" dirty="0" smtClean="0"/>
              <a:t>-located receptor-like protein specifically localises to </a:t>
            </a:r>
            <a:r>
              <a:rPr lang="en-GB" sz="1600" dirty="0" err="1" smtClean="0"/>
              <a:t>haustoria</a:t>
            </a:r>
            <a:r>
              <a:rPr lang="en-GB" sz="1600" dirty="0" smtClean="0"/>
              <a:t> upon infection</a:t>
            </a:r>
          </a:p>
          <a:p>
            <a:pPr>
              <a:buFont typeface="Arial" pitchFamily="34" charset="0"/>
              <a:buChar char="•"/>
            </a:pPr>
            <a:endParaRPr lang="en-GB" sz="1600" dirty="0"/>
          </a:p>
        </p:txBody>
      </p:sp>
      <p:sp>
        <p:nvSpPr>
          <p:cNvPr id="9" name="TextBox 8"/>
          <p:cNvSpPr txBox="1"/>
          <p:nvPr/>
        </p:nvSpPr>
        <p:spPr>
          <a:xfrm>
            <a:off x="4583151" y="3100039"/>
            <a:ext cx="324128" cy="307777"/>
          </a:xfrm>
          <a:prstGeom prst="rect">
            <a:avLst/>
          </a:prstGeom>
          <a:noFill/>
        </p:spPr>
        <p:txBody>
          <a:bodyPr wrap="none" rtlCol="0">
            <a:spAutoFit/>
          </a:bodyPr>
          <a:lstStyle/>
          <a:p>
            <a:r>
              <a:rPr lang="en-GB" sz="1400" b="1" dirty="0" smtClean="0">
                <a:solidFill>
                  <a:schemeClr val="tx1">
                    <a:lumMod val="95000"/>
                    <a:lumOff val="5000"/>
                  </a:schemeClr>
                </a:solidFill>
                <a:latin typeface="Arial Black" pitchFamily="34" charset="0"/>
              </a:rPr>
              <a:t>X</a:t>
            </a:r>
            <a:endParaRPr lang="en-GB" sz="1400" b="1" dirty="0">
              <a:solidFill>
                <a:schemeClr val="tx1">
                  <a:lumMod val="95000"/>
                  <a:lumOff val="5000"/>
                </a:schemeClr>
              </a:solidFill>
              <a:latin typeface="Arial Black" pitchFamily="34" charset="0"/>
            </a:endParaRPr>
          </a:p>
        </p:txBody>
      </p:sp>
      <p:sp>
        <p:nvSpPr>
          <p:cNvPr id="10" name="TextBox 9"/>
          <p:cNvSpPr txBox="1"/>
          <p:nvPr/>
        </p:nvSpPr>
        <p:spPr>
          <a:xfrm>
            <a:off x="4646341" y="2884449"/>
            <a:ext cx="324128" cy="307777"/>
          </a:xfrm>
          <a:prstGeom prst="rect">
            <a:avLst/>
          </a:prstGeom>
          <a:noFill/>
        </p:spPr>
        <p:txBody>
          <a:bodyPr wrap="none" rtlCol="0">
            <a:spAutoFit/>
          </a:bodyPr>
          <a:lstStyle/>
          <a:p>
            <a:r>
              <a:rPr lang="en-GB" sz="1400" b="1" dirty="0" smtClean="0">
                <a:solidFill>
                  <a:schemeClr val="tx1">
                    <a:lumMod val="95000"/>
                    <a:lumOff val="5000"/>
                  </a:schemeClr>
                </a:solidFill>
                <a:latin typeface="Arial Black" pitchFamily="34" charset="0"/>
              </a:rPr>
              <a:t>X</a:t>
            </a:r>
            <a:endParaRPr lang="en-GB" sz="1400" b="1" dirty="0">
              <a:solidFill>
                <a:schemeClr val="tx1">
                  <a:lumMod val="95000"/>
                  <a:lumOff val="5000"/>
                </a:schemeClr>
              </a:solidFill>
              <a:latin typeface="Arial Black" pitchFamily="34" charset="0"/>
            </a:endParaRPr>
          </a:p>
        </p:txBody>
      </p:sp>
      <p:sp>
        <p:nvSpPr>
          <p:cNvPr id="11" name="TextBox 10"/>
          <p:cNvSpPr txBox="1"/>
          <p:nvPr/>
        </p:nvSpPr>
        <p:spPr>
          <a:xfrm>
            <a:off x="4713249" y="2694878"/>
            <a:ext cx="324128" cy="307777"/>
          </a:xfrm>
          <a:prstGeom prst="rect">
            <a:avLst/>
          </a:prstGeom>
          <a:noFill/>
        </p:spPr>
        <p:txBody>
          <a:bodyPr wrap="none" rtlCol="0">
            <a:spAutoFit/>
          </a:bodyPr>
          <a:lstStyle/>
          <a:p>
            <a:r>
              <a:rPr lang="en-GB" sz="1400" b="1" dirty="0" smtClean="0">
                <a:solidFill>
                  <a:schemeClr val="tx1">
                    <a:lumMod val="95000"/>
                    <a:lumOff val="5000"/>
                  </a:schemeClr>
                </a:solidFill>
                <a:latin typeface="Arial Black" pitchFamily="34" charset="0"/>
              </a:rPr>
              <a:t>X</a:t>
            </a:r>
            <a:endParaRPr lang="en-GB" sz="1400" b="1" dirty="0">
              <a:solidFill>
                <a:schemeClr val="tx1">
                  <a:lumMod val="95000"/>
                  <a:lumOff val="5000"/>
                </a:schemeClr>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cstate="print"/>
          <a:srcRect/>
          <a:stretch>
            <a:fillRect/>
          </a:stretch>
        </p:blipFill>
        <p:spPr bwMode="auto">
          <a:xfrm>
            <a:off x="3757961" y="1100928"/>
            <a:ext cx="5386039" cy="3036174"/>
          </a:xfrm>
          <a:prstGeom prst="rect">
            <a:avLst/>
          </a:prstGeom>
          <a:noFill/>
          <a:ln w="9525">
            <a:noFill/>
            <a:miter lim="800000"/>
            <a:headEnd/>
            <a:tailEnd/>
          </a:ln>
        </p:spPr>
      </p:pic>
      <p:sp>
        <p:nvSpPr>
          <p:cNvPr id="7" name="TextBox 6"/>
          <p:cNvSpPr txBox="1"/>
          <p:nvPr/>
        </p:nvSpPr>
        <p:spPr>
          <a:xfrm>
            <a:off x="8131740" y="2377718"/>
            <a:ext cx="258735" cy="369332"/>
          </a:xfrm>
          <a:prstGeom prst="rect">
            <a:avLst/>
          </a:prstGeom>
          <a:solidFill>
            <a:schemeClr val="bg1"/>
          </a:solidFill>
          <a:ln w="38100">
            <a:solidFill>
              <a:schemeClr val="accent2">
                <a:lumMod val="75000"/>
              </a:schemeClr>
            </a:solidFill>
          </a:ln>
        </p:spPr>
        <p:txBody>
          <a:bodyPr wrap="square" rtlCol="0">
            <a:spAutoFit/>
          </a:bodyPr>
          <a:lstStyle/>
          <a:p>
            <a:r>
              <a:rPr lang="en-GB" dirty="0" smtClean="0"/>
              <a:t>?</a:t>
            </a:r>
            <a:endParaRPr lang="en-GB" dirty="0"/>
          </a:p>
        </p:txBody>
      </p:sp>
      <p:sp>
        <p:nvSpPr>
          <p:cNvPr id="8" name="TextBox 7"/>
          <p:cNvSpPr txBox="1"/>
          <p:nvPr/>
        </p:nvSpPr>
        <p:spPr>
          <a:xfrm>
            <a:off x="7096278" y="2726328"/>
            <a:ext cx="258735" cy="369332"/>
          </a:xfrm>
          <a:prstGeom prst="rect">
            <a:avLst/>
          </a:prstGeom>
          <a:solidFill>
            <a:schemeClr val="bg1"/>
          </a:solidFill>
          <a:ln w="38100">
            <a:solidFill>
              <a:schemeClr val="accent2">
                <a:lumMod val="75000"/>
              </a:schemeClr>
            </a:solidFill>
          </a:ln>
        </p:spPr>
        <p:txBody>
          <a:bodyPr wrap="square" rtlCol="0">
            <a:spAutoFit/>
          </a:bodyPr>
          <a:lstStyle/>
          <a:p>
            <a:r>
              <a:rPr lang="en-GB" dirty="0" smtClean="0"/>
              <a:t>?</a:t>
            </a:r>
            <a:endParaRPr lang="en-GB" dirty="0"/>
          </a:p>
        </p:txBody>
      </p:sp>
      <p:sp>
        <p:nvSpPr>
          <p:cNvPr id="9" name="TextBox 8"/>
          <p:cNvSpPr txBox="1"/>
          <p:nvPr/>
        </p:nvSpPr>
        <p:spPr>
          <a:xfrm>
            <a:off x="236330" y="1238977"/>
            <a:ext cx="7745325" cy="338554"/>
          </a:xfrm>
          <a:prstGeom prst="rect">
            <a:avLst/>
          </a:prstGeom>
          <a:noFill/>
        </p:spPr>
        <p:txBody>
          <a:bodyPr wrap="square" rtlCol="0">
            <a:spAutoFit/>
          </a:bodyPr>
          <a:lstStyle/>
          <a:p>
            <a:r>
              <a:rPr lang="en-GB" sz="1600" b="1" dirty="0" smtClean="0"/>
              <a:t>What is the mechanism by which LYM2 closes PD?</a:t>
            </a:r>
          </a:p>
        </p:txBody>
      </p:sp>
      <p:sp>
        <p:nvSpPr>
          <p:cNvPr id="11" name="Rectangle 10"/>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30622" y="348335"/>
            <a:ext cx="6984797" cy="400110"/>
          </a:xfrm>
          <a:prstGeom prst="rect">
            <a:avLst/>
          </a:prstGeom>
          <a:noFill/>
        </p:spPr>
        <p:txBody>
          <a:bodyPr wrap="none" rtlCol="0">
            <a:spAutoFit/>
          </a:bodyPr>
          <a:lstStyle/>
          <a:p>
            <a:r>
              <a:rPr lang="en-GB" sz="2000" b="1" dirty="0" smtClean="0">
                <a:solidFill>
                  <a:schemeClr val="bg1">
                    <a:lumMod val="95000"/>
                  </a:schemeClr>
                </a:solidFill>
              </a:rPr>
              <a:t>How can I dissect </a:t>
            </a:r>
            <a:r>
              <a:rPr lang="en-GB" sz="2000" b="1" dirty="0" err="1" smtClean="0">
                <a:solidFill>
                  <a:schemeClr val="bg1">
                    <a:lumMod val="95000"/>
                  </a:schemeClr>
                </a:solidFill>
              </a:rPr>
              <a:t>symplastic</a:t>
            </a:r>
            <a:r>
              <a:rPr lang="en-GB" sz="2000" b="1" dirty="0" smtClean="0">
                <a:solidFill>
                  <a:schemeClr val="bg1">
                    <a:lumMod val="95000"/>
                  </a:schemeClr>
                </a:solidFill>
              </a:rPr>
              <a:t> regulation during pathogen attack?</a:t>
            </a:r>
            <a:endParaRPr lang="en-GB" sz="2000" b="1" dirty="0">
              <a:solidFill>
                <a:schemeClr val="bg1">
                  <a:lumMod val="95000"/>
                </a:schemeClr>
              </a:solidFill>
            </a:endParaRPr>
          </a:p>
        </p:txBody>
      </p:sp>
      <p:sp>
        <p:nvSpPr>
          <p:cNvPr id="17" name="TextBox 16"/>
          <p:cNvSpPr txBox="1"/>
          <p:nvPr/>
        </p:nvSpPr>
        <p:spPr>
          <a:xfrm>
            <a:off x="256478" y="4293220"/>
            <a:ext cx="7744364" cy="830997"/>
          </a:xfrm>
          <a:prstGeom prst="rect">
            <a:avLst/>
          </a:prstGeom>
          <a:noFill/>
        </p:spPr>
        <p:txBody>
          <a:bodyPr wrap="none" rtlCol="0">
            <a:spAutoFit/>
          </a:bodyPr>
          <a:lstStyle/>
          <a:p>
            <a:r>
              <a:rPr lang="en-GB" sz="1600" dirty="0" smtClean="0"/>
              <a:t>What are the interacting proteins and components of the signalling pathway?</a:t>
            </a:r>
          </a:p>
          <a:p>
            <a:endParaRPr lang="en-GB" sz="1600" dirty="0" smtClean="0"/>
          </a:p>
          <a:p>
            <a:r>
              <a:rPr lang="en-GB" sz="1600" dirty="0" smtClean="0"/>
              <a:t>How do </a:t>
            </a:r>
            <a:r>
              <a:rPr lang="en-GB" sz="1600" dirty="0" err="1" smtClean="0"/>
              <a:t>plasmodesmata</a:t>
            </a:r>
            <a:r>
              <a:rPr lang="en-GB" sz="1600" dirty="0" smtClean="0"/>
              <a:t> close in the presence of chitin? Is this a </a:t>
            </a:r>
            <a:r>
              <a:rPr lang="en-GB" sz="1600" dirty="0" err="1" smtClean="0"/>
              <a:t>callose</a:t>
            </a:r>
            <a:r>
              <a:rPr lang="en-GB" sz="1600" dirty="0" smtClean="0"/>
              <a:t> based mechanism?</a:t>
            </a:r>
            <a:endParaRPr lang="en-GB" sz="1600" dirty="0"/>
          </a:p>
        </p:txBody>
      </p:sp>
      <p:sp>
        <p:nvSpPr>
          <p:cNvPr id="18" name="TextBox 17"/>
          <p:cNvSpPr txBox="1"/>
          <p:nvPr/>
        </p:nvSpPr>
        <p:spPr>
          <a:xfrm>
            <a:off x="546408" y="5363735"/>
            <a:ext cx="7951729" cy="1323439"/>
          </a:xfrm>
          <a:prstGeom prst="rect">
            <a:avLst/>
          </a:prstGeom>
          <a:noFill/>
          <a:ln w="28575">
            <a:solidFill>
              <a:schemeClr val="tx1"/>
            </a:solidFill>
          </a:ln>
        </p:spPr>
        <p:txBody>
          <a:bodyPr wrap="none" rtlCol="0">
            <a:spAutoFit/>
          </a:bodyPr>
          <a:lstStyle/>
          <a:p>
            <a:r>
              <a:rPr lang="en-GB" sz="1600" b="1" dirty="0" smtClean="0"/>
              <a:t>Pathogen attack provides a conditional context in which to dissect </a:t>
            </a:r>
            <a:r>
              <a:rPr lang="en-GB" sz="1600" b="1" dirty="0" err="1" smtClean="0"/>
              <a:t>plasmodesmata</a:t>
            </a:r>
            <a:r>
              <a:rPr lang="en-GB" sz="1600" b="1" dirty="0" smtClean="0"/>
              <a:t> function</a:t>
            </a:r>
          </a:p>
          <a:p>
            <a:r>
              <a:rPr lang="en-GB" sz="1600" dirty="0" smtClean="0"/>
              <a:t>	</a:t>
            </a:r>
          </a:p>
          <a:p>
            <a:pPr marL="803275" indent="88900">
              <a:buFont typeface="Arial" pitchFamily="34" charset="0"/>
              <a:buChar char="•"/>
            </a:pPr>
            <a:r>
              <a:rPr lang="en-GB" sz="1600" dirty="0" smtClean="0"/>
              <a:t>	a novel facet of defence responses</a:t>
            </a:r>
          </a:p>
          <a:p>
            <a:pPr marL="803275">
              <a:buFont typeface="Arial" pitchFamily="34" charset="0"/>
              <a:buChar char="•"/>
            </a:pPr>
            <a:r>
              <a:rPr lang="en-GB" sz="1600" dirty="0" smtClean="0"/>
              <a:t>	mechanics of </a:t>
            </a:r>
            <a:r>
              <a:rPr lang="en-GB" sz="1600" dirty="0" err="1" smtClean="0"/>
              <a:t>plasmodesmal</a:t>
            </a:r>
            <a:r>
              <a:rPr lang="en-GB" sz="1600" dirty="0" smtClean="0"/>
              <a:t> function</a:t>
            </a:r>
          </a:p>
          <a:p>
            <a:r>
              <a:rPr lang="en-GB" sz="1600" dirty="0" smtClean="0"/>
              <a:t>	</a:t>
            </a:r>
            <a:endParaRPr lang="en-GB"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284704" y="2866985"/>
            <a:ext cx="2831707" cy="1771921"/>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5868833" y="2878137"/>
            <a:ext cx="3018688" cy="1795637"/>
          </a:xfrm>
          <a:prstGeom prst="rect">
            <a:avLst/>
          </a:prstGeom>
          <a:noFill/>
          <a:ln w="9525">
            <a:noFill/>
            <a:miter lim="800000"/>
            <a:headEnd/>
            <a:tailEnd/>
          </a:ln>
        </p:spPr>
      </p:pic>
      <p:pic>
        <p:nvPicPr>
          <p:cNvPr id="11" name="Picture 4" descr="http://www.1000steine.com/brickset/images/7079-1.jpg"/>
          <p:cNvPicPr>
            <a:picLocks noChangeAspect="1" noChangeArrowheads="1"/>
          </p:cNvPicPr>
          <p:nvPr/>
        </p:nvPicPr>
        <p:blipFill>
          <a:blip r:embed="rId5" cstate="print"/>
          <a:srcRect/>
          <a:stretch>
            <a:fillRect/>
          </a:stretch>
        </p:blipFill>
        <p:spPr bwMode="auto">
          <a:xfrm>
            <a:off x="3314280" y="2977374"/>
            <a:ext cx="2495506" cy="1632097"/>
          </a:xfrm>
          <a:prstGeom prst="rect">
            <a:avLst/>
          </a:prstGeom>
          <a:noFill/>
        </p:spPr>
      </p:pic>
      <p:pic>
        <p:nvPicPr>
          <p:cNvPr id="12" name="Picture 2" descr="http://www.forestryimages.org/images/768x512/5390510.jpg"/>
          <p:cNvPicPr>
            <a:picLocks noChangeAspect="1" noChangeArrowheads="1"/>
          </p:cNvPicPr>
          <p:nvPr/>
        </p:nvPicPr>
        <p:blipFill>
          <a:blip r:embed="rId6" cstate="print"/>
          <a:srcRect/>
          <a:stretch>
            <a:fillRect/>
          </a:stretch>
        </p:blipFill>
        <p:spPr bwMode="auto">
          <a:xfrm>
            <a:off x="0" y="0"/>
            <a:ext cx="1916507" cy="1282390"/>
          </a:xfrm>
          <a:prstGeom prst="rect">
            <a:avLst/>
          </a:prstGeom>
          <a:noFill/>
        </p:spPr>
      </p:pic>
      <p:pic>
        <p:nvPicPr>
          <p:cNvPr id="13" name="Picture 18" descr="http://www.mpg.de/645415/zoom.jpeg"/>
          <p:cNvPicPr>
            <a:picLocks noChangeAspect="1" noChangeArrowheads="1"/>
          </p:cNvPicPr>
          <p:nvPr/>
        </p:nvPicPr>
        <p:blipFill>
          <a:blip r:embed="rId7" cstate="print"/>
          <a:srcRect/>
          <a:stretch>
            <a:fillRect/>
          </a:stretch>
        </p:blipFill>
        <p:spPr bwMode="auto">
          <a:xfrm>
            <a:off x="1631587" y="0"/>
            <a:ext cx="2754351" cy="1208471"/>
          </a:xfrm>
          <a:prstGeom prst="rect">
            <a:avLst/>
          </a:prstGeom>
          <a:noFill/>
        </p:spPr>
      </p:pic>
      <p:pic>
        <p:nvPicPr>
          <p:cNvPr id="14" name="Picture 6" descr="http://horticulturetalk.files.wordpress.com/2010/01/tomato_d2b-early-blight-rpitblado_zoom.jpg"/>
          <p:cNvPicPr>
            <a:picLocks noChangeAspect="1" noChangeArrowheads="1"/>
          </p:cNvPicPr>
          <p:nvPr/>
        </p:nvPicPr>
        <p:blipFill>
          <a:blip r:embed="rId8" cstate="print"/>
          <a:srcRect/>
          <a:stretch>
            <a:fillRect/>
          </a:stretch>
        </p:blipFill>
        <p:spPr bwMode="auto">
          <a:xfrm>
            <a:off x="3809232" y="0"/>
            <a:ext cx="1967100" cy="1332834"/>
          </a:xfrm>
          <a:prstGeom prst="rect">
            <a:avLst/>
          </a:prstGeom>
          <a:noFill/>
        </p:spPr>
      </p:pic>
      <p:pic>
        <p:nvPicPr>
          <p:cNvPr id="15" name="Picture 16" descr="http://images.sciencedaily.com/2008/06/080629075019-large.jpg"/>
          <p:cNvPicPr>
            <a:picLocks noChangeAspect="1" noChangeArrowheads="1"/>
          </p:cNvPicPr>
          <p:nvPr/>
        </p:nvPicPr>
        <p:blipFill>
          <a:blip r:embed="rId9" cstate="print"/>
          <a:srcRect/>
          <a:stretch>
            <a:fillRect/>
          </a:stretch>
        </p:blipFill>
        <p:spPr bwMode="auto">
          <a:xfrm>
            <a:off x="5631091" y="0"/>
            <a:ext cx="2118172" cy="1405054"/>
          </a:xfrm>
          <a:prstGeom prst="rect">
            <a:avLst/>
          </a:prstGeom>
          <a:noFill/>
        </p:spPr>
      </p:pic>
      <p:pic>
        <p:nvPicPr>
          <p:cNvPr id="16" name="Picture 10" descr="http://www.mississippi-crops.com/wp-content/gallery/disease-photos/cotton-boll-rot.jpg"/>
          <p:cNvPicPr>
            <a:picLocks noChangeAspect="1" noChangeArrowheads="1"/>
          </p:cNvPicPr>
          <p:nvPr/>
        </p:nvPicPr>
        <p:blipFill>
          <a:blip r:embed="rId10" cstate="print"/>
          <a:srcRect/>
          <a:stretch>
            <a:fillRect/>
          </a:stretch>
        </p:blipFill>
        <p:spPr bwMode="auto">
          <a:xfrm>
            <a:off x="7506519" y="0"/>
            <a:ext cx="1983168" cy="1326995"/>
          </a:xfrm>
          <a:prstGeom prst="rect">
            <a:avLst/>
          </a:prstGeom>
          <a:noFill/>
        </p:spPr>
      </p:pic>
      <p:sp>
        <p:nvSpPr>
          <p:cNvPr id="5" name="Rectangle 4"/>
          <p:cNvSpPr/>
          <p:nvPr/>
        </p:nvSpPr>
        <p:spPr>
          <a:xfrm>
            <a:off x="0" y="1052512"/>
            <a:ext cx="9144000" cy="114427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299259" y="1317789"/>
            <a:ext cx="6527300" cy="523220"/>
          </a:xfrm>
          <a:prstGeom prst="rect">
            <a:avLst/>
          </a:prstGeom>
          <a:noFill/>
        </p:spPr>
        <p:txBody>
          <a:bodyPr wrap="none" rtlCol="0">
            <a:spAutoFit/>
          </a:bodyPr>
          <a:lstStyle/>
          <a:p>
            <a:pPr algn="ctr"/>
            <a:r>
              <a:rPr lang="en-GB" sz="2800" b="1" dirty="0" smtClean="0">
                <a:solidFill>
                  <a:schemeClr val="bg1">
                    <a:lumMod val="95000"/>
                  </a:schemeClr>
                </a:solidFill>
              </a:rPr>
              <a:t>Cell biology of plant-pathogen interactions</a:t>
            </a:r>
            <a:endParaRPr lang="en-GB" sz="2800" b="1" dirty="0">
              <a:solidFill>
                <a:schemeClr val="bg1">
                  <a:lumMod val="95000"/>
                </a:schemeClr>
              </a:solidFill>
            </a:endParaRPr>
          </a:p>
        </p:txBody>
      </p:sp>
      <p:sp>
        <p:nvSpPr>
          <p:cNvPr id="18" name="TextBox 17"/>
          <p:cNvSpPr txBox="1"/>
          <p:nvPr/>
        </p:nvSpPr>
        <p:spPr>
          <a:xfrm>
            <a:off x="579863" y="5374891"/>
            <a:ext cx="2940228" cy="338554"/>
          </a:xfrm>
          <a:prstGeom prst="rect">
            <a:avLst/>
          </a:prstGeom>
          <a:noFill/>
        </p:spPr>
        <p:txBody>
          <a:bodyPr wrap="none" rtlCol="0">
            <a:spAutoFit/>
          </a:bodyPr>
          <a:lstStyle/>
          <a:p>
            <a:r>
              <a:rPr lang="en-GB" sz="1600" dirty="0" smtClean="0"/>
              <a:t>Novel facet of defence responses</a:t>
            </a:r>
            <a:endParaRPr lang="en-GB" sz="1600" dirty="0"/>
          </a:p>
        </p:txBody>
      </p:sp>
      <p:sp>
        <p:nvSpPr>
          <p:cNvPr id="19" name="TextBox 18"/>
          <p:cNvSpPr txBox="1"/>
          <p:nvPr/>
        </p:nvSpPr>
        <p:spPr>
          <a:xfrm>
            <a:off x="564996" y="5705713"/>
            <a:ext cx="5616666" cy="338554"/>
          </a:xfrm>
          <a:prstGeom prst="rect">
            <a:avLst/>
          </a:prstGeom>
          <a:noFill/>
        </p:spPr>
        <p:txBody>
          <a:bodyPr wrap="none" rtlCol="0">
            <a:spAutoFit/>
          </a:bodyPr>
          <a:lstStyle/>
          <a:p>
            <a:r>
              <a:rPr lang="en-GB" sz="1600" dirty="0" smtClean="0"/>
              <a:t>Cell biological perspective on the mechanisms of pathogen attack </a:t>
            </a:r>
            <a:endParaRPr lang="en-GB" sz="1600" dirty="0"/>
          </a:p>
        </p:txBody>
      </p:sp>
      <p:sp>
        <p:nvSpPr>
          <p:cNvPr id="20" name="TextBox 19"/>
          <p:cNvSpPr txBox="1"/>
          <p:nvPr/>
        </p:nvSpPr>
        <p:spPr>
          <a:xfrm>
            <a:off x="572430" y="6058834"/>
            <a:ext cx="3985643" cy="338554"/>
          </a:xfrm>
          <a:prstGeom prst="rect">
            <a:avLst/>
          </a:prstGeom>
          <a:noFill/>
        </p:spPr>
        <p:txBody>
          <a:bodyPr wrap="none" rtlCol="0">
            <a:spAutoFit/>
          </a:bodyPr>
          <a:lstStyle/>
          <a:p>
            <a:r>
              <a:rPr lang="en-GB" sz="1600" dirty="0" smtClean="0"/>
              <a:t>Direct pathway for application to crop species</a:t>
            </a:r>
            <a:endParaRPr lang="en-GB"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6715655" y="1583473"/>
            <a:ext cx="2390696" cy="5053218"/>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a:stretch>
            <a:fillRect/>
          </a:stretch>
        </p:blipFill>
        <p:spPr bwMode="auto">
          <a:xfrm flipH="1">
            <a:off x="305905" y="4045422"/>
            <a:ext cx="519286" cy="1946590"/>
          </a:xfrm>
          <a:prstGeom prst="rect">
            <a:avLst/>
          </a:prstGeom>
          <a:noFill/>
          <a:ln w="9525">
            <a:noFill/>
            <a:miter lim="800000"/>
            <a:headEnd/>
            <a:tailEnd/>
          </a:ln>
        </p:spPr>
      </p:pic>
      <p:pic>
        <p:nvPicPr>
          <p:cNvPr id="15" name="Picture 3"/>
          <p:cNvPicPr>
            <a:picLocks noChangeAspect="1" noChangeArrowheads="1"/>
          </p:cNvPicPr>
          <p:nvPr/>
        </p:nvPicPr>
        <p:blipFill>
          <a:blip r:embed="rId5" cstate="print"/>
          <a:srcRect/>
          <a:stretch>
            <a:fillRect/>
          </a:stretch>
        </p:blipFill>
        <p:spPr bwMode="auto">
          <a:xfrm flipH="1">
            <a:off x="2363836" y="1809408"/>
            <a:ext cx="1070740" cy="1311323"/>
          </a:xfrm>
          <a:prstGeom prst="rect">
            <a:avLst/>
          </a:prstGeom>
          <a:noFill/>
          <a:ln w="9525">
            <a:noFill/>
            <a:miter lim="800000"/>
            <a:headEnd/>
            <a:tailEnd/>
          </a:ln>
        </p:spPr>
      </p:pic>
      <p:pic>
        <p:nvPicPr>
          <p:cNvPr id="16" name="Picture 2"/>
          <p:cNvPicPr>
            <a:picLocks noChangeAspect="1" noChangeArrowheads="1"/>
          </p:cNvPicPr>
          <p:nvPr/>
        </p:nvPicPr>
        <p:blipFill>
          <a:blip r:embed="rId6" cstate="print"/>
          <a:srcRect/>
          <a:stretch>
            <a:fillRect/>
          </a:stretch>
        </p:blipFill>
        <p:spPr bwMode="auto">
          <a:xfrm flipH="1">
            <a:off x="463371" y="1954727"/>
            <a:ext cx="279872" cy="1123007"/>
          </a:xfrm>
          <a:prstGeom prst="rect">
            <a:avLst/>
          </a:prstGeom>
          <a:noFill/>
          <a:ln w="9525">
            <a:noFill/>
            <a:miter lim="800000"/>
            <a:headEnd/>
            <a:tailEnd/>
          </a:ln>
        </p:spPr>
      </p:pic>
      <p:sp>
        <p:nvSpPr>
          <p:cNvPr id="17" name="TextBox 16"/>
          <p:cNvSpPr txBox="1"/>
          <p:nvPr/>
        </p:nvSpPr>
        <p:spPr>
          <a:xfrm flipH="1">
            <a:off x="968663" y="2308537"/>
            <a:ext cx="986517" cy="307777"/>
          </a:xfrm>
          <a:prstGeom prst="rect">
            <a:avLst/>
          </a:prstGeom>
          <a:noFill/>
        </p:spPr>
        <p:txBody>
          <a:bodyPr wrap="square" rtlCol="0">
            <a:spAutoFit/>
          </a:bodyPr>
          <a:lstStyle/>
          <a:p>
            <a:r>
              <a:rPr lang="en-GB" sz="1400" dirty="0" smtClean="0"/>
              <a:t>LYM1, 2, 3</a:t>
            </a:r>
            <a:endParaRPr lang="en-GB" sz="1400" dirty="0"/>
          </a:p>
        </p:txBody>
      </p:sp>
      <p:sp>
        <p:nvSpPr>
          <p:cNvPr id="18" name="TextBox 17"/>
          <p:cNvSpPr txBox="1"/>
          <p:nvPr/>
        </p:nvSpPr>
        <p:spPr>
          <a:xfrm flipH="1">
            <a:off x="3595712" y="2303387"/>
            <a:ext cx="2447784" cy="307777"/>
          </a:xfrm>
          <a:prstGeom prst="rect">
            <a:avLst/>
          </a:prstGeom>
          <a:noFill/>
        </p:spPr>
        <p:txBody>
          <a:bodyPr wrap="square" rtlCol="0">
            <a:spAutoFit/>
          </a:bodyPr>
          <a:lstStyle/>
          <a:p>
            <a:r>
              <a:rPr lang="en-GB" sz="1400" dirty="0" err="1" smtClean="0"/>
              <a:t>OsCEBiP</a:t>
            </a:r>
            <a:r>
              <a:rPr lang="en-GB" sz="1400" dirty="0" smtClean="0"/>
              <a:t>, OsLYM1a, 1b, 3, 4</a:t>
            </a:r>
            <a:endParaRPr lang="en-GB" sz="1400" dirty="0"/>
          </a:p>
        </p:txBody>
      </p:sp>
      <p:sp>
        <p:nvSpPr>
          <p:cNvPr id="19" name="TextBox 18"/>
          <p:cNvSpPr txBox="1"/>
          <p:nvPr/>
        </p:nvSpPr>
        <p:spPr>
          <a:xfrm flipH="1">
            <a:off x="1030336" y="4909301"/>
            <a:ext cx="1041931" cy="523220"/>
          </a:xfrm>
          <a:prstGeom prst="rect">
            <a:avLst/>
          </a:prstGeom>
          <a:noFill/>
        </p:spPr>
        <p:txBody>
          <a:bodyPr wrap="square" rtlCol="0">
            <a:spAutoFit/>
          </a:bodyPr>
          <a:lstStyle/>
          <a:p>
            <a:pPr algn="ctr"/>
            <a:r>
              <a:rPr lang="en-GB" sz="1400" dirty="0" err="1" smtClean="0"/>
              <a:t>HvCEBiP</a:t>
            </a:r>
            <a:r>
              <a:rPr lang="en-GB" sz="1400" dirty="0" smtClean="0"/>
              <a:t>, others?</a:t>
            </a:r>
            <a:endParaRPr lang="en-GB" sz="1400" dirty="0"/>
          </a:p>
        </p:txBody>
      </p:sp>
      <p:pic>
        <p:nvPicPr>
          <p:cNvPr id="12" name="Picture 7"/>
          <p:cNvPicPr>
            <a:picLocks noChangeAspect="1" noChangeArrowheads="1"/>
          </p:cNvPicPr>
          <p:nvPr/>
        </p:nvPicPr>
        <p:blipFill>
          <a:blip r:embed="rId7" cstate="print"/>
          <a:srcRect/>
          <a:stretch>
            <a:fillRect/>
          </a:stretch>
        </p:blipFill>
        <p:spPr bwMode="auto">
          <a:xfrm>
            <a:off x="3691049" y="2709927"/>
            <a:ext cx="1828805" cy="796119"/>
          </a:xfrm>
          <a:prstGeom prst="rect">
            <a:avLst/>
          </a:prstGeom>
          <a:noFill/>
          <a:ln w="9525">
            <a:noFill/>
            <a:miter lim="800000"/>
            <a:headEnd/>
            <a:tailEnd/>
          </a:ln>
        </p:spPr>
      </p:pic>
      <p:sp>
        <p:nvSpPr>
          <p:cNvPr id="11" name="TextBox 10"/>
          <p:cNvSpPr txBox="1"/>
          <p:nvPr/>
        </p:nvSpPr>
        <p:spPr>
          <a:xfrm>
            <a:off x="195445" y="1142324"/>
            <a:ext cx="6629102" cy="584775"/>
          </a:xfrm>
          <a:prstGeom prst="rect">
            <a:avLst/>
          </a:prstGeom>
          <a:noFill/>
        </p:spPr>
        <p:txBody>
          <a:bodyPr wrap="square" rtlCol="0">
            <a:spAutoFit/>
          </a:bodyPr>
          <a:lstStyle/>
          <a:p>
            <a:r>
              <a:rPr lang="en-GB" sz="1600" dirty="0" smtClean="0"/>
              <a:t>How does PAMP-triggered response contribute to defence responses employed by crop species?</a:t>
            </a:r>
          </a:p>
        </p:txBody>
      </p:sp>
      <p:sp>
        <p:nvSpPr>
          <p:cNvPr id="13" name="Rectangle 12"/>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30622" y="348335"/>
            <a:ext cx="5120569" cy="400110"/>
          </a:xfrm>
          <a:prstGeom prst="rect">
            <a:avLst/>
          </a:prstGeom>
          <a:noFill/>
        </p:spPr>
        <p:txBody>
          <a:bodyPr wrap="none" rtlCol="0">
            <a:spAutoFit/>
          </a:bodyPr>
          <a:lstStyle/>
          <a:p>
            <a:r>
              <a:rPr lang="en-GB" sz="2000" b="1" dirty="0" smtClean="0">
                <a:solidFill>
                  <a:schemeClr val="bg1">
                    <a:lumMod val="95000"/>
                  </a:schemeClr>
                </a:solidFill>
              </a:rPr>
              <a:t>PAMP-triggered </a:t>
            </a:r>
            <a:r>
              <a:rPr lang="en-GB" sz="2000" b="1" dirty="0" err="1" smtClean="0">
                <a:solidFill>
                  <a:schemeClr val="bg1">
                    <a:lumMod val="95000"/>
                  </a:schemeClr>
                </a:solidFill>
              </a:rPr>
              <a:t>plasmodesmal</a:t>
            </a:r>
            <a:r>
              <a:rPr lang="en-GB" sz="2000" b="1" dirty="0" smtClean="0">
                <a:solidFill>
                  <a:schemeClr val="bg1">
                    <a:lumMod val="95000"/>
                  </a:schemeClr>
                </a:solidFill>
              </a:rPr>
              <a:t> closure in rice?</a:t>
            </a:r>
            <a:endParaRPr lang="en-GB" sz="2000" b="1" dirty="0">
              <a:solidFill>
                <a:schemeClr val="bg1">
                  <a:lumMod val="95000"/>
                </a:schemeClr>
              </a:solidFill>
            </a:endParaRPr>
          </a:p>
        </p:txBody>
      </p:sp>
      <p:pic>
        <p:nvPicPr>
          <p:cNvPr id="21" name="Picture 2" descr="http://www.forestryimages.org/images/768x512/5390510.jpg"/>
          <p:cNvPicPr>
            <a:picLocks noChangeAspect="1" noChangeArrowheads="1"/>
          </p:cNvPicPr>
          <p:nvPr/>
        </p:nvPicPr>
        <p:blipFill>
          <a:blip r:embed="rId8" cstate="print"/>
          <a:srcRect/>
          <a:stretch>
            <a:fillRect/>
          </a:stretch>
        </p:blipFill>
        <p:spPr bwMode="auto">
          <a:xfrm>
            <a:off x="5597912" y="2709745"/>
            <a:ext cx="1193181" cy="798392"/>
          </a:xfrm>
          <a:prstGeom prst="rect">
            <a:avLst/>
          </a:prstGeom>
          <a:noFill/>
        </p:spPr>
      </p:pic>
      <p:pic>
        <p:nvPicPr>
          <p:cNvPr id="7170" name="Picture 2"/>
          <p:cNvPicPr>
            <a:picLocks noChangeAspect="1" noChangeArrowheads="1"/>
          </p:cNvPicPr>
          <p:nvPr/>
        </p:nvPicPr>
        <p:blipFill>
          <a:blip r:embed="rId9" cstate="print"/>
          <a:srcRect/>
          <a:stretch>
            <a:fillRect/>
          </a:stretch>
        </p:blipFill>
        <p:spPr bwMode="auto">
          <a:xfrm>
            <a:off x="2551800" y="4594301"/>
            <a:ext cx="739785" cy="1213277"/>
          </a:xfrm>
          <a:prstGeom prst="rect">
            <a:avLst/>
          </a:prstGeom>
          <a:noFill/>
          <a:ln w="9525">
            <a:noFill/>
            <a:miter lim="800000"/>
            <a:headEnd/>
            <a:tailEnd/>
          </a:ln>
        </p:spPr>
      </p:pic>
      <p:sp>
        <p:nvSpPr>
          <p:cNvPr id="22" name="TextBox 21"/>
          <p:cNvSpPr txBox="1"/>
          <p:nvPr/>
        </p:nvSpPr>
        <p:spPr>
          <a:xfrm>
            <a:off x="301083" y="3367666"/>
            <a:ext cx="1184235" cy="338554"/>
          </a:xfrm>
          <a:prstGeom prst="rect">
            <a:avLst/>
          </a:prstGeom>
          <a:noFill/>
        </p:spPr>
        <p:txBody>
          <a:bodyPr wrap="none" rtlCol="0">
            <a:spAutoFit/>
          </a:bodyPr>
          <a:lstStyle/>
          <a:p>
            <a:r>
              <a:rPr lang="en-GB" sz="1600" b="1" dirty="0" smtClean="0"/>
              <a:t>Arabidopsis</a:t>
            </a:r>
            <a:endParaRPr lang="en-GB" sz="1600" b="1" dirty="0"/>
          </a:p>
        </p:txBody>
      </p:sp>
      <p:sp>
        <p:nvSpPr>
          <p:cNvPr id="23" name="TextBox 22"/>
          <p:cNvSpPr txBox="1"/>
          <p:nvPr/>
        </p:nvSpPr>
        <p:spPr>
          <a:xfrm>
            <a:off x="2639121" y="3363949"/>
            <a:ext cx="538930" cy="338554"/>
          </a:xfrm>
          <a:prstGeom prst="rect">
            <a:avLst/>
          </a:prstGeom>
          <a:noFill/>
        </p:spPr>
        <p:txBody>
          <a:bodyPr wrap="none" rtlCol="0">
            <a:spAutoFit/>
          </a:bodyPr>
          <a:lstStyle/>
          <a:p>
            <a:r>
              <a:rPr lang="en-GB" sz="1600" b="1" dirty="0" smtClean="0"/>
              <a:t>Rice</a:t>
            </a:r>
            <a:endParaRPr lang="en-GB" sz="1600" b="1" dirty="0"/>
          </a:p>
        </p:txBody>
      </p:sp>
      <p:sp>
        <p:nvSpPr>
          <p:cNvPr id="24" name="TextBox 23"/>
          <p:cNvSpPr txBox="1"/>
          <p:nvPr/>
        </p:nvSpPr>
        <p:spPr>
          <a:xfrm>
            <a:off x="271345" y="6125737"/>
            <a:ext cx="722955" cy="338554"/>
          </a:xfrm>
          <a:prstGeom prst="rect">
            <a:avLst/>
          </a:prstGeom>
          <a:noFill/>
        </p:spPr>
        <p:txBody>
          <a:bodyPr wrap="none" rtlCol="0">
            <a:spAutoFit/>
          </a:bodyPr>
          <a:lstStyle/>
          <a:p>
            <a:r>
              <a:rPr lang="en-GB" sz="1600" b="1" dirty="0" smtClean="0"/>
              <a:t>Barley</a:t>
            </a:r>
            <a:endParaRPr lang="en-GB" sz="1600" b="1" dirty="0"/>
          </a:p>
        </p:txBody>
      </p:sp>
      <p:sp>
        <p:nvSpPr>
          <p:cNvPr id="25" name="TextBox 24"/>
          <p:cNvSpPr txBox="1"/>
          <p:nvPr/>
        </p:nvSpPr>
        <p:spPr>
          <a:xfrm>
            <a:off x="2341754" y="6122019"/>
            <a:ext cx="1420389" cy="338554"/>
          </a:xfrm>
          <a:prstGeom prst="rect">
            <a:avLst/>
          </a:prstGeom>
          <a:noFill/>
        </p:spPr>
        <p:txBody>
          <a:bodyPr wrap="none" rtlCol="0">
            <a:spAutoFit/>
          </a:bodyPr>
          <a:lstStyle/>
          <a:p>
            <a:r>
              <a:rPr lang="en-GB" sz="1600" b="1" dirty="0" err="1" smtClean="0"/>
              <a:t>Brachypodium</a:t>
            </a:r>
            <a:endParaRPr lang="en-GB" sz="1600" b="1" dirty="0"/>
          </a:p>
        </p:txBody>
      </p:sp>
      <p:sp>
        <p:nvSpPr>
          <p:cNvPr id="26" name="TextBox 25"/>
          <p:cNvSpPr txBox="1"/>
          <p:nvPr/>
        </p:nvSpPr>
        <p:spPr>
          <a:xfrm flipH="1">
            <a:off x="3719304" y="4936511"/>
            <a:ext cx="1566381" cy="307777"/>
          </a:xfrm>
          <a:prstGeom prst="rect">
            <a:avLst/>
          </a:prstGeom>
          <a:noFill/>
        </p:spPr>
        <p:txBody>
          <a:bodyPr wrap="square" rtlCol="0">
            <a:spAutoFit/>
          </a:bodyPr>
          <a:lstStyle/>
          <a:p>
            <a:r>
              <a:rPr lang="en-GB" sz="1400" dirty="0" smtClean="0"/>
              <a:t>4 LYM proteins</a:t>
            </a:r>
            <a:endParaRPr lang="en-GB"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cstate="print"/>
          <a:srcRect/>
          <a:stretch>
            <a:fillRect/>
          </a:stretch>
        </p:blipFill>
        <p:spPr bwMode="auto">
          <a:xfrm>
            <a:off x="444500" y="4438650"/>
            <a:ext cx="5822950" cy="1778503"/>
          </a:xfrm>
          <a:prstGeom prst="rect">
            <a:avLst/>
          </a:prstGeom>
          <a:noFill/>
          <a:ln w="9525">
            <a:noFill/>
            <a:miter lim="800000"/>
            <a:headEnd/>
            <a:tailEnd/>
          </a:ln>
        </p:spPr>
      </p:pic>
      <p:pic>
        <p:nvPicPr>
          <p:cNvPr id="138244" name="Picture 4"/>
          <p:cNvPicPr>
            <a:picLocks noChangeAspect="1" noChangeArrowheads="1"/>
          </p:cNvPicPr>
          <p:nvPr/>
        </p:nvPicPr>
        <p:blipFill>
          <a:blip r:embed="rId4" cstate="print"/>
          <a:srcRect/>
          <a:stretch>
            <a:fillRect/>
          </a:stretch>
        </p:blipFill>
        <p:spPr bwMode="auto">
          <a:xfrm>
            <a:off x="485775" y="1314450"/>
            <a:ext cx="3648075" cy="1872595"/>
          </a:xfrm>
          <a:prstGeom prst="rect">
            <a:avLst/>
          </a:prstGeom>
          <a:noFill/>
          <a:ln w="9525">
            <a:noFill/>
            <a:miter lim="800000"/>
            <a:headEnd/>
            <a:tailEnd/>
          </a:ln>
        </p:spPr>
      </p:pic>
      <p:sp>
        <p:nvSpPr>
          <p:cNvPr id="7" name="TextBox 6"/>
          <p:cNvSpPr txBox="1"/>
          <p:nvPr/>
        </p:nvSpPr>
        <p:spPr>
          <a:xfrm>
            <a:off x="2352675" y="3221593"/>
            <a:ext cx="1783886" cy="307777"/>
          </a:xfrm>
          <a:prstGeom prst="rect">
            <a:avLst/>
          </a:prstGeom>
          <a:noFill/>
        </p:spPr>
        <p:txBody>
          <a:bodyPr wrap="none" rtlCol="0">
            <a:spAutoFit/>
          </a:bodyPr>
          <a:lstStyle/>
          <a:p>
            <a:r>
              <a:rPr lang="en-GB" sz="1400" dirty="0" err="1" smtClean="0"/>
              <a:t>Kankanala</a:t>
            </a:r>
            <a:r>
              <a:rPr lang="en-GB" sz="1400" dirty="0" smtClean="0"/>
              <a:t> et al., 2007</a:t>
            </a:r>
            <a:endParaRPr lang="en-GB" sz="1400" dirty="0"/>
          </a:p>
        </p:txBody>
      </p:sp>
      <p:sp>
        <p:nvSpPr>
          <p:cNvPr id="8" name="TextBox 7"/>
          <p:cNvSpPr txBox="1"/>
          <p:nvPr/>
        </p:nvSpPr>
        <p:spPr>
          <a:xfrm>
            <a:off x="4705350" y="6336268"/>
            <a:ext cx="1491755" cy="307777"/>
          </a:xfrm>
          <a:prstGeom prst="rect">
            <a:avLst/>
          </a:prstGeom>
          <a:noFill/>
        </p:spPr>
        <p:txBody>
          <a:bodyPr wrap="none" rtlCol="0">
            <a:spAutoFit/>
          </a:bodyPr>
          <a:lstStyle/>
          <a:p>
            <a:r>
              <a:rPr lang="en-GB" sz="1400" dirty="0" err="1" smtClean="0"/>
              <a:t>Khang</a:t>
            </a:r>
            <a:r>
              <a:rPr lang="en-GB" sz="1400" dirty="0" smtClean="0"/>
              <a:t> et al., 2010</a:t>
            </a:r>
            <a:endParaRPr lang="en-GB" sz="1400" dirty="0"/>
          </a:p>
        </p:txBody>
      </p:sp>
      <p:sp>
        <p:nvSpPr>
          <p:cNvPr id="9" name="Rectangle 8"/>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30622" y="348335"/>
            <a:ext cx="5899948" cy="400110"/>
          </a:xfrm>
          <a:prstGeom prst="rect">
            <a:avLst/>
          </a:prstGeom>
          <a:noFill/>
        </p:spPr>
        <p:txBody>
          <a:bodyPr wrap="none" rtlCol="0">
            <a:spAutoFit/>
          </a:bodyPr>
          <a:lstStyle/>
          <a:p>
            <a:r>
              <a:rPr lang="en-GB" sz="2000" b="1" dirty="0" smtClean="0">
                <a:solidFill>
                  <a:schemeClr val="bg1">
                    <a:lumMod val="95000"/>
                  </a:schemeClr>
                </a:solidFill>
              </a:rPr>
              <a:t>The role of plasmodesmata in </a:t>
            </a:r>
            <a:r>
              <a:rPr lang="en-GB" sz="2000" b="1" i="1" dirty="0" err="1" smtClean="0">
                <a:solidFill>
                  <a:schemeClr val="bg1">
                    <a:lumMod val="95000"/>
                  </a:schemeClr>
                </a:solidFill>
              </a:rPr>
              <a:t>Magnaporthe</a:t>
            </a:r>
            <a:r>
              <a:rPr lang="en-GB" sz="2000" b="1" dirty="0" smtClean="0">
                <a:solidFill>
                  <a:schemeClr val="bg1">
                    <a:lumMod val="95000"/>
                  </a:schemeClr>
                </a:solidFill>
              </a:rPr>
              <a:t> invasion</a:t>
            </a:r>
            <a:endParaRPr lang="en-GB" sz="2000" b="1" dirty="0">
              <a:solidFill>
                <a:schemeClr val="bg1">
                  <a:lumMod val="95000"/>
                </a:schemeClr>
              </a:solidFill>
            </a:endParaRPr>
          </a:p>
        </p:txBody>
      </p:sp>
      <p:sp>
        <p:nvSpPr>
          <p:cNvPr id="11" name="TextBox 10"/>
          <p:cNvSpPr txBox="1"/>
          <p:nvPr/>
        </p:nvSpPr>
        <p:spPr>
          <a:xfrm>
            <a:off x="514350" y="4143375"/>
            <a:ext cx="2966389" cy="338554"/>
          </a:xfrm>
          <a:prstGeom prst="rect">
            <a:avLst/>
          </a:prstGeom>
          <a:noFill/>
        </p:spPr>
        <p:txBody>
          <a:bodyPr wrap="none" rtlCol="0">
            <a:spAutoFit/>
          </a:bodyPr>
          <a:lstStyle/>
          <a:p>
            <a:r>
              <a:rPr lang="en-GB" sz="1600" b="1" dirty="0" smtClean="0"/>
              <a:t>PWL2:mCherry:NLS + BAS4:eGFP</a:t>
            </a:r>
            <a:endParaRPr lang="en-GB" sz="1600" b="1" dirty="0"/>
          </a:p>
        </p:txBody>
      </p:sp>
      <p:pic>
        <p:nvPicPr>
          <p:cNvPr id="12" name="Picture 2"/>
          <p:cNvPicPr>
            <a:picLocks noChangeAspect="1" noChangeArrowheads="1"/>
          </p:cNvPicPr>
          <p:nvPr/>
        </p:nvPicPr>
        <p:blipFill>
          <a:blip r:embed="rId5" cstate="print"/>
          <a:srcRect/>
          <a:stretch>
            <a:fillRect/>
          </a:stretch>
        </p:blipFill>
        <p:spPr bwMode="auto">
          <a:xfrm>
            <a:off x="6610429" y="1566657"/>
            <a:ext cx="2390696" cy="5053218"/>
          </a:xfrm>
          <a:prstGeom prst="rect">
            <a:avLst/>
          </a:prstGeom>
          <a:noFill/>
          <a:ln w="9525">
            <a:noFill/>
            <a:miter lim="800000"/>
            <a:headEnd/>
            <a:tailEnd/>
          </a:ln>
        </p:spPr>
      </p:pic>
      <p:sp>
        <p:nvSpPr>
          <p:cNvPr id="13" name="TextBox 12"/>
          <p:cNvSpPr txBox="1"/>
          <p:nvPr/>
        </p:nvSpPr>
        <p:spPr>
          <a:xfrm>
            <a:off x="4294910" y="1427018"/>
            <a:ext cx="2576946" cy="646331"/>
          </a:xfrm>
          <a:prstGeom prst="rect">
            <a:avLst/>
          </a:prstGeom>
          <a:noFill/>
        </p:spPr>
        <p:txBody>
          <a:bodyPr wrap="square" rtlCol="0">
            <a:spAutoFit/>
          </a:bodyPr>
          <a:lstStyle/>
          <a:p>
            <a:r>
              <a:rPr lang="en-GB" dirty="0" smtClean="0"/>
              <a:t>Invasion </a:t>
            </a:r>
            <a:r>
              <a:rPr lang="en-GB" dirty="0" err="1" smtClean="0"/>
              <a:t>hyphae</a:t>
            </a:r>
            <a:r>
              <a:rPr lang="en-GB" dirty="0" smtClean="0"/>
              <a:t> cross between cells at PD</a:t>
            </a:r>
            <a:endParaRPr lang="en-GB" dirty="0"/>
          </a:p>
        </p:txBody>
      </p:sp>
      <p:sp>
        <p:nvSpPr>
          <p:cNvPr id="14" name="TextBox 13"/>
          <p:cNvSpPr txBox="1"/>
          <p:nvPr/>
        </p:nvSpPr>
        <p:spPr>
          <a:xfrm>
            <a:off x="471055" y="3796150"/>
            <a:ext cx="5084618" cy="369332"/>
          </a:xfrm>
          <a:prstGeom prst="rect">
            <a:avLst/>
          </a:prstGeom>
          <a:noFill/>
        </p:spPr>
        <p:txBody>
          <a:bodyPr wrap="square" rtlCol="0">
            <a:spAutoFit/>
          </a:bodyPr>
          <a:lstStyle/>
          <a:p>
            <a:r>
              <a:rPr lang="en-GB" dirty="0" smtClean="0"/>
              <a:t>Effectors can be non-cell autonomous</a:t>
            </a:r>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30622" y="348335"/>
            <a:ext cx="5899948" cy="400110"/>
          </a:xfrm>
          <a:prstGeom prst="rect">
            <a:avLst/>
          </a:prstGeom>
          <a:noFill/>
        </p:spPr>
        <p:txBody>
          <a:bodyPr wrap="none" rtlCol="0">
            <a:spAutoFit/>
          </a:bodyPr>
          <a:lstStyle/>
          <a:p>
            <a:r>
              <a:rPr lang="en-GB" sz="2000" b="1" dirty="0" smtClean="0">
                <a:solidFill>
                  <a:schemeClr val="bg1">
                    <a:lumMod val="95000"/>
                  </a:schemeClr>
                </a:solidFill>
              </a:rPr>
              <a:t>The role of plasmodesmata in </a:t>
            </a:r>
            <a:r>
              <a:rPr lang="en-GB" sz="2000" b="1" i="1" dirty="0" err="1" smtClean="0">
                <a:solidFill>
                  <a:schemeClr val="bg1">
                    <a:lumMod val="95000"/>
                  </a:schemeClr>
                </a:solidFill>
              </a:rPr>
              <a:t>Magnaporthe</a:t>
            </a:r>
            <a:r>
              <a:rPr lang="en-GB" sz="2000" b="1" dirty="0" smtClean="0">
                <a:solidFill>
                  <a:schemeClr val="bg1">
                    <a:lumMod val="95000"/>
                  </a:schemeClr>
                </a:solidFill>
              </a:rPr>
              <a:t> invasion</a:t>
            </a:r>
            <a:endParaRPr lang="en-GB" sz="2000" b="1" dirty="0">
              <a:solidFill>
                <a:schemeClr val="bg1">
                  <a:lumMod val="95000"/>
                </a:schemeClr>
              </a:solidFill>
            </a:endParaRPr>
          </a:p>
        </p:txBody>
      </p:sp>
      <p:sp>
        <p:nvSpPr>
          <p:cNvPr id="6" name="TextBox 5"/>
          <p:cNvSpPr txBox="1"/>
          <p:nvPr/>
        </p:nvSpPr>
        <p:spPr>
          <a:xfrm>
            <a:off x="327052" y="1525923"/>
            <a:ext cx="7043555" cy="2031325"/>
          </a:xfrm>
          <a:prstGeom prst="rect">
            <a:avLst/>
          </a:prstGeom>
          <a:noFill/>
        </p:spPr>
        <p:txBody>
          <a:bodyPr wrap="square" rtlCol="0">
            <a:spAutoFit/>
          </a:bodyPr>
          <a:lstStyle/>
          <a:p>
            <a:pPr>
              <a:buFont typeface="Arial" pitchFamily="34" charset="0"/>
              <a:buChar char="•"/>
            </a:pPr>
            <a:r>
              <a:rPr lang="en-GB" dirty="0" smtClean="0"/>
              <a:t>Does chitin-triggered PD closure occur in rice?</a:t>
            </a:r>
          </a:p>
          <a:p>
            <a:endParaRPr lang="en-GB" dirty="0" smtClean="0"/>
          </a:p>
          <a:p>
            <a:pPr>
              <a:buFont typeface="Arial" pitchFamily="34" charset="0"/>
              <a:buChar char="•"/>
            </a:pPr>
            <a:r>
              <a:rPr lang="en-GB" dirty="0" smtClean="0"/>
              <a:t>How does this affect </a:t>
            </a:r>
            <a:r>
              <a:rPr lang="en-GB" i="1" dirty="0" err="1" smtClean="0"/>
              <a:t>Magnaporthe</a:t>
            </a:r>
            <a:r>
              <a:rPr lang="en-GB" dirty="0" smtClean="0"/>
              <a:t> invasion?</a:t>
            </a:r>
          </a:p>
          <a:p>
            <a:pPr>
              <a:buFont typeface="Arial" pitchFamily="34" charset="0"/>
              <a:buChar char="•"/>
            </a:pPr>
            <a:endParaRPr lang="en-GB" dirty="0" smtClean="0"/>
          </a:p>
          <a:p>
            <a:pPr lvl="1">
              <a:buFont typeface="Arial" pitchFamily="34" charset="0"/>
              <a:buChar char="•"/>
            </a:pPr>
            <a:r>
              <a:rPr lang="en-GB" dirty="0" smtClean="0"/>
              <a:t> does </a:t>
            </a:r>
            <a:r>
              <a:rPr lang="en-GB" dirty="0" err="1" smtClean="0"/>
              <a:t>plasmodesmal</a:t>
            </a:r>
            <a:r>
              <a:rPr lang="en-GB" dirty="0" smtClean="0"/>
              <a:t> closure restrict  invasion </a:t>
            </a:r>
            <a:r>
              <a:rPr lang="en-GB" dirty="0" err="1" smtClean="0"/>
              <a:t>hyphae</a:t>
            </a:r>
            <a:r>
              <a:rPr lang="en-GB" dirty="0" smtClean="0"/>
              <a:t> from spreading cell-to-cell?</a:t>
            </a:r>
          </a:p>
          <a:p>
            <a:pPr lvl="1">
              <a:buFont typeface="Arial" pitchFamily="34" charset="0"/>
              <a:buChar char="•"/>
            </a:pPr>
            <a:r>
              <a:rPr lang="en-GB" dirty="0" smtClean="0"/>
              <a:t> can this be manipulate to enhance defence?</a:t>
            </a:r>
          </a:p>
        </p:txBody>
      </p:sp>
      <p:pic>
        <p:nvPicPr>
          <p:cNvPr id="7" name="Picture 3"/>
          <p:cNvPicPr>
            <a:picLocks noChangeAspect="1" noChangeArrowheads="1"/>
          </p:cNvPicPr>
          <p:nvPr/>
        </p:nvPicPr>
        <p:blipFill>
          <a:blip r:embed="rId3" cstate="print"/>
          <a:srcRect/>
          <a:stretch>
            <a:fillRect/>
          </a:stretch>
        </p:blipFill>
        <p:spPr bwMode="auto">
          <a:xfrm flipH="1">
            <a:off x="7032818" y="1102826"/>
            <a:ext cx="1070740" cy="1311323"/>
          </a:xfrm>
          <a:prstGeom prst="rect">
            <a:avLst/>
          </a:prstGeom>
          <a:noFill/>
          <a:ln w="9525">
            <a:noFill/>
            <a:miter lim="800000"/>
            <a:headEnd/>
            <a:tailEnd/>
          </a:ln>
        </p:spPr>
      </p:pic>
      <p:pic>
        <p:nvPicPr>
          <p:cNvPr id="8" name="Picture 2" descr="http://www.forestryimages.org/images/768x512/5390510.jpg"/>
          <p:cNvPicPr>
            <a:picLocks noChangeAspect="1" noChangeArrowheads="1"/>
          </p:cNvPicPr>
          <p:nvPr/>
        </p:nvPicPr>
        <p:blipFill>
          <a:blip r:embed="rId4" cstate="print"/>
          <a:srcRect/>
          <a:stretch>
            <a:fillRect/>
          </a:stretch>
        </p:blipFill>
        <p:spPr bwMode="auto">
          <a:xfrm>
            <a:off x="7108058" y="2900771"/>
            <a:ext cx="1193181" cy="79839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forestryimages.org/images/768x512/5390510.jpg"/>
          <p:cNvPicPr>
            <a:picLocks noChangeAspect="1" noChangeArrowheads="1"/>
          </p:cNvPicPr>
          <p:nvPr/>
        </p:nvPicPr>
        <p:blipFill>
          <a:blip r:embed="rId3" cstate="print"/>
          <a:srcRect/>
          <a:stretch>
            <a:fillRect/>
          </a:stretch>
        </p:blipFill>
        <p:spPr bwMode="auto">
          <a:xfrm>
            <a:off x="0" y="0"/>
            <a:ext cx="1916507" cy="1282390"/>
          </a:xfrm>
          <a:prstGeom prst="rect">
            <a:avLst/>
          </a:prstGeom>
          <a:noFill/>
        </p:spPr>
      </p:pic>
      <p:pic>
        <p:nvPicPr>
          <p:cNvPr id="13" name="Picture 18" descr="http://www.mpg.de/645415/zoom.jpeg"/>
          <p:cNvPicPr>
            <a:picLocks noChangeAspect="1" noChangeArrowheads="1"/>
          </p:cNvPicPr>
          <p:nvPr/>
        </p:nvPicPr>
        <p:blipFill>
          <a:blip r:embed="rId4" cstate="print"/>
          <a:srcRect/>
          <a:stretch>
            <a:fillRect/>
          </a:stretch>
        </p:blipFill>
        <p:spPr bwMode="auto">
          <a:xfrm>
            <a:off x="1631587" y="0"/>
            <a:ext cx="2754351" cy="1208471"/>
          </a:xfrm>
          <a:prstGeom prst="rect">
            <a:avLst/>
          </a:prstGeom>
          <a:noFill/>
        </p:spPr>
      </p:pic>
      <p:pic>
        <p:nvPicPr>
          <p:cNvPr id="14" name="Picture 6" descr="http://horticulturetalk.files.wordpress.com/2010/01/tomato_d2b-early-blight-rpitblado_zoom.jpg"/>
          <p:cNvPicPr>
            <a:picLocks noChangeAspect="1" noChangeArrowheads="1"/>
          </p:cNvPicPr>
          <p:nvPr/>
        </p:nvPicPr>
        <p:blipFill>
          <a:blip r:embed="rId5" cstate="print"/>
          <a:srcRect/>
          <a:stretch>
            <a:fillRect/>
          </a:stretch>
        </p:blipFill>
        <p:spPr bwMode="auto">
          <a:xfrm>
            <a:off x="3809232" y="0"/>
            <a:ext cx="1967100" cy="1332834"/>
          </a:xfrm>
          <a:prstGeom prst="rect">
            <a:avLst/>
          </a:prstGeom>
          <a:noFill/>
        </p:spPr>
      </p:pic>
      <p:pic>
        <p:nvPicPr>
          <p:cNvPr id="15" name="Picture 16" descr="http://images.sciencedaily.com/2008/06/080629075019-large.jpg"/>
          <p:cNvPicPr>
            <a:picLocks noChangeAspect="1" noChangeArrowheads="1"/>
          </p:cNvPicPr>
          <p:nvPr/>
        </p:nvPicPr>
        <p:blipFill>
          <a:blip r:embed="rId6" cstate="print"/>
          <a:srcRect/>
          <a:stretch>
            <a:fillRect/>
          </a:stretch>
        </p:blipFill>
        <p:spPr bwMode="auto">
          <a:xfrm>
            <a:off x="5631091" y="0"/>
            <a:ext cx="2118172" cy="1405054"/>
          </a:xfrm>
          <a:prstGeom prst="rect">
            <a:avLst/>
          </a:prstGeom>
          <a:noFill/>
        </p:spPr>
      </p:pic>
      <p:pic>
        <p:nvPicPr>
          <p:cNvPr id="16" name="Picture 10" descr="http://www.mississippi-crops.com/wp-content/gallery/disease-photos/cotton-boll-rot.jpg"/>
          <p:cNvPicPr>
            <a:picLocks noChangeAspect="1" noChangeArrowheads="1"/>
          </p:cNvPicPr>
          <p:nvPr/>
        </p:nvPicPr>
        <p:blipFill>
          <a:blip r:embed="rId7" cstate="print"/>
          <a:srcRect/>
          <a:stretch>
            <a:fillRect/>
          </a:stretch>
        </p:blipFill>
        <p:spPr bwMode="auto">
          <a:xfrm>
            <a:off x="7506519" y="0"/>
            <a:ext cx="1983168" cy="1326995"/>
          </a:xfrm>
          <a:prstGeom prst="rect">
            <a:avLst/>
          </a:prstGeom>
          <a:noFill/>
        </p:spPr>
      </p:pic>
      <p:sp>
        <p:nvSpPr>
          <p:cNvPr id="5" name="Rectangle 4"/>
          <p:cNvSpPr/>
          <p:nvPr/>
        </p:nvSpPr>
        <p:spPr>
          <a:xfrm>
            <a:off x="0" y="1052512"/>
            <a:ext cx="9144000" cy="114427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299259" y="1317789"/>
            <a:ext cx="6527300" cy="523220"/>
          </a:xfrm>
          <a:prstGeom prst="rect">
            <a:avLst/>
          </a:prstGeom>
          <a:noFill/>
        </p:spPr>
        <p:txBody>
          <a:bodyPr wrap="none" rtlCol="0">
            <a:spAutoFit/>
          </a:bodyPr>
          <a:lstStyle/>
          <a:p>
            <a:pPr algn="ctr"/>
            <a:r>
              <a:rPr lang="en-GB" sz="2800" b="1" dirty="0" smtClean="0">
                <a:solidFill>
                  <a:schemeClr val="bg1">
                    <a:lumMod val="95000"/>
                  </a:schemeClr>
                </a:solidFill>
              </a:rPr>
              <a:t>Cell biology of plant-pathogen interactions</a:t>
            </a:r>
            <a:endParaRPr lang="en-GB" sz="2800" b="1" dirty="0">
              <a:solidFill>
                <a:schemeClr val="bg1">
                  <a:lumMod val="95000"/>
                </a:schemeClr>
              </a:solidFill>
            </a:endParaRPr>
          </a:p>
        </p:txBody>
      </p:sp>
      <p:pic>
        <p:nvPicPr>
          <p:cNvPr id="17" name="Picture 2" descr="http://upload.wikimedia.org/wikipedia/commons/0/02/Hyaloperonospora-parasitica-hyphae-haustoria.jpg"/>
          <p:cNvPicPr>
            <a:picLocks noChangeAspect="1" noChangeArrowheads="1"/>
          </p:cNvPicPr>
          <p:nvPr/>
        </p:nvPicPr>
        <p:blipFill>
          <a:blip r:embed="rId8" cstate="print"/>
          <a:srcRect/>
          <a:stretch>
            <a:fillRect/>
          </a:stretch>
        </p:blipFill>
        <p:spPr bwMode="auto">
          <a:xfrm>
            <a:off x="4352158" y="2359382"/>
            <a:ext cx="4062497" cy="2223798"/>
          </a:xfrm>
          <a:prstGeom prst="rect">
            <a:avLst/>
          </a:prstGeom>
          <a:noFill/>
        </p:spPr>
      </p:pic>
      <p:pic>
        <p:nvPicPr>
          <p:cNvPr id="21" name="Picture 3"/>
          <p:cNvPicPr>
            <a:picLocks noChangeAspect="1" noChangeArrowheads="1"/>
          </p:cNvPicPr>
          <p:nvPr/>
        </p:nvPicPr>
        <p:blipFill>
          <a:blip r:embed="rId9" cstate="print"/>
          <a:srcRect/>
          <a:stretch>
            <a:fillRect/>
          </a:stretch>
        </p:blipFill>
        <p:spPr bwMode="auto">
          <a:xfrm>
            <a:off x="1103473" y="4336409"/>
            <a:ext cx="2398248" cy="2365124"/>
          </a:xfrm>
          <a:prstGeom prst="rect">
            <a:avLst/>
          </a:prstGeom>
          <a:noFill/>
          <a:ln w="9525">
            <a:noFill/>
            <a:miter lim="800000"/>
            <a:headEnd/>
            <a:tailEnd/>
          </a:ln>
        </p:spPr>
      </p:pic>
      <p:pic>
        <p:nvPicPr>
          <p:cNvPr id="22" name="Picture 7"/>
          <p:cNvPicPr>
            <a:picLocks noChangeAspect="1" noChangeArrowheads="1"/>
          </p:cNvPicPr>
          <p:nvPr/>
        </p:nvPicPr>
        <p:blipFill>
          <a:blip r:embed="rId10" cstate="print"/>
          <a:srcRect/>
          <a:stretch>
            <a:fillRect/>
          </a:stretch>
        </p:blipFill>
        <p:spPr bwMode="auto">
          <a:xfrm>
            <a:off x="4348400" y="4731993"/>
            <a:ext cx="4067973" cy="1770877"/>
          </a:xfrm>
          <a:prstGeom prst="rect">
            <a:avLst/>
          </a:prstGeom>
          <a:noFill/>
          <a:ln w="9525">
            <a:noFill/>
            <a:miter lim="800000"/>
            <a:headEnd/>
            <a:tailEnd/>
          </a:ln>
        </p:spPr>
      </p:pic>
      <p:pic>
        <p:nvPicPr>
          <p:cNvPr id="23" name="Picture 9" descr="http://www.plantmanagementnetwork.org/pub/php/review/citruscanker/images/gottwald12.jpg"/>
          <p:cNvPicPr>
            <a:picLocks noChangeAspect="1" noChangeArrowheads="1"/>
          </p:cNvPicPr>
          <p:nvPr/>
        </p:nvPicPr>
        <p:blipFill>
          <a:blip r:embed="rId11" cstate="print"/>
          <a:srcRect/>
          <a:stretch>
            <a:fillRect/>
          </a:stretch>
        </p:blipFill>
        <p:spPr bwMode="auto">
          <a:xfrm>
            <a:off x="1076325" y="2276931"/>
            <a:ext cx="2439758" cy="193059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972936" y="1209307"/>
            <a:ext cx="7004150" cy="5126731"/>
          </a:xfrm>
          <a:prstGeom prst="rect">
            <a:avLst/>
          </a:prstGeom>
          <a:noFill/>
          <a:ln w="9525">
            <a:noFill/>
            <a:miter lim="800000"/>
            <a:headEnd/>
            <a:tailEnd/>
          </a:ln>
        </p:spPr>
      </p:pic>
      <p:sp>
        <p:nvSpPr>
          <p:cNvPr id="5" name="Rectangle 4"/>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30622" y="348335"/>
            <a:ext cx="5719964" cy="400110"/>
          </a:xfrm>
          <a:prstGeom prst="rect">
            <a:avLst/>
          </a:prstGeom>
          <a:noFill/>
        </p:spPr>
        <p:txBody>
          <a:bodyPr wrap="none" rtlCol="0">
            <a:spAutoFit/>
          </a:bodyPr>
          <a:lstStyle/>
          <a:p>
            <a:r>
              <a:rPr lang="en-GB" sz="2000" b="1" dirty="0" smtClean="0">
                <a:solidFill>
                  <a:schemeClr val="bg1">
                    <a:lumMod val="95000"/>
                  </a:schemeClr>
                </a:solidFill>
              </a:rPr>
              <a:t>Pathogens exploit a variety of infection mechanisms</a:t>
            </a:r>
            <a:endParaRPr lang="en-GB" sz="2000" b="1" dirty="0">
              <a:solidFill>
                <a:schemeClr val="bg1">
                  <a:lumMod val="95000"/>
                </a:schemeClr>
              </a:solidFill>
            </a:endParaRPr>
          </a:p>
        </p:txBody>
      </p:sp>
      <p:sp>
        <p:nvSpPr>
          <p:cNvPr id="7" name="TextBox 6"/>
          <p:cNvSpPr txBox="1"/>
          <p:nvPr/>
        </p:nvSpPr>
        <p:spPr>
          <a:xfrm>
            <a:off x="6791325" y="6581001"/>
            <a:ext cx="2402068" cy="276999"/>
          </a:xfrm>
          <a:prstGeom prst="rect">
            <a:avLst/>
          </a:prstGeom>
          <a:noFill/>
        </p:spPr>
        <p:txBody>
          <a:bodyPr wrap="none" rtlCol="0">
            <a:spAutoFit/>
          </a:bodyPr>
          <a:lstStyle/>
          <a:p>
            <a:r>
              <a:rPr lang="en-GB" sz="1200" dirty="0" smtClean="0"/>
              <a:t>Faulkner and </a:t>
            </a:r>
            <a:r>
              <a:rPr lang="en-GB" sz="1200" dirty="0" err="1" smtClean="0"/>
              <a:t>Robatzek</a:t>
            </a:r>
            <a:r>
              <a:rPr lang="en-GB" sz="1200" dirty="0" smtClean="0"/>
              <a:t>, COPB, 2012</a:t>
            </a:r>
            <a:endParaRPr lang="en-GB"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4" cstate="print"/>
          <a:srcRect/>
          <a:stretch>
            <a:fillRect/>
          </a:stretch>
        </p:blipFill>
        <p:spPr bwMode="auto">
          <a:xfrm>
            <a:off x="3681239" y="4261592"/>
            <a:ext cx="1800200" cy="2164977"/>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6489551" y="4261592"/>
            <a:ext cx="1728192" cy="2244376"/>
          </a:xfrm>
          <a:prstGeom prst="rect">
            <a:avLst/>
          </a:prstGeom>
          <a:noFill/>
          <a:ln w="9525">
            <a:noFill/>
            <a:miter lim="800000"/>
            <a:headEnd/>
            <a:tailEnd/>
          </a:ln>
        </p:spPr>
      </p:pic>
      <p:pic>
        <p:nvPicPr>
          <p:cNvPr id="11" name="Picture 2"/>
          <p:cNvPicPr>
            <a:picLocks noChangeAspect="1" noChangeArrowheads="1"/>
          </p:cNvPicPr>
          <p:nvPr/>
        </p:nvPicPr>
        <p:blipFill>
          <a:blip r:embed="rId6" cstate="print"/>
          <a:srcRect/>
          <a:stretch>
            <a:fillRect/>
          </a:stretch>
        </p:blipFill>
        <p:spPr bwMode="auto">
          <a:xfrm>
            <a:off x="656903" y="4333600"/>
            <a:ext cx="2494405" cy="2088232"/>
          </a:xfrm>
          <a:prstGeom prst="rect">
            <a:avLst/>
          </a:prstGeom>
          <a:noFill/>
          <a:ln w="9525">
            <a:noFill/>
            <a:miter lim="800000"/>
            <a:headEnd/>
            <a:tailEnd/>
          </a:ln>
        </p:spPr>
      </p:pic>
      <p:sp>
        <p:nvSpPr>
          <p:cNvPr id="12" name="TextBox 11"/>
          <p:cNvSpPr txBox="1"/>
          <p:nvPr/>
        </p:nvSpPr>
        <p:spPr>
          <a:xfrm>
            <a:off x="5481439" y="3900084"/>
            <a:ext cx="1329979" cy="369332"/>
          </a:xfrm>
          <a:prstGeom prst="rect">
            <a:avLst/>
          </a:prstGeom>
          <a:noFill/>
        </p:spPr>
        <p:txBody>
          <a:bodyPr wrap="none" rtlCol="0">
            <a:spAutoFit/>
          </a:bodyPr>
          <a:lstStyle/>
          <a:p>
            <a:r>
              <a:rPr lang="en-GB" dirty="0" smtClean="0"/>
              <a:t>encasement</a:t>
            </a:r>
            <a:endParaRPr lang="en-GB" dirty="0"/>
          </a:p>
        </p:txBody>
      </p:sp>
      <p:cxnSp>
        <p:nvCxnSpPr>
          <p:cNvPr id="13" name="Straight Connector 12"/>
          <p:cNvCxnSpPr/>
          <p:nvPr/>
        </p:nvCxnSpPr>
        <p:spPr>
          <a:xfrm rot="5400000" flipH="1" flipV="1">
            <a:off x="4849046" y="4605953"/>
            <a:ext cx="1048762" cy="5040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6273527" y="4693640"/>
            <a:ext cx="864096"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169071" y="4261592"/>
            <a:ext cx="1664751" cy="646331"/>
          </a:xfrm>
          <a:prstGeom prst="rect">
            <a:avLst/>
          </a:prstGeom>
          <a:noFill/>
        </p:spPr>
        <p:txBody>
          <a:bodyPr wrap="none" rtlCol="0">
            <a:spAutoFit/>
          </a:bodyPr>
          <a:lstStyle/>
          <a:p>
            <a:r>
              <a:rPr lang="en-GB" dirty="0" smtClean="0"/>
              <a:t>extra-</a:t>
            </a:r>
            <a:r>
              <a:rPr lang="en-GB" dirty="0" err="1" smtClean="0"/>
              <a:t>haustorial</a:t>
            </a:r>
            <a:endParaRPr lang="en-GB" dirty="0" smtClean="0"/>
          </a:p>
          <a:p>
            <a:r>
              <a:rPr lang="en-GB" dirty="0" smtClean="0"/>
              <a:t>membrane</a:t>
            </a:r>
            <a:endParaRPr lang="en-GB" dirty="0"/>
          </a:p>
        </p:txBody>
      </p:sp>
      <p:cxnSp>
        <p:nvCxnSpPr>
          <p:cNvPr id="16" name="Straight Connector 15"/>
          <p:cNvCxnSpPr/>
          <p:nvPr/>
        </p:nvCxnSpPr>
        <p:spPr>
          <a:xfrm flipV="1">
            <a:off x="2025055" y="4477616"/>
            <a:ext cx="216024"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p:cNvPicPr>
            <a:picLocks noChangeAspect="1" noChangeArrowheads="1"/>
          </p:cNvPicPr>
          <p:nvPr/>
        </p:nvPicPr>
        <p:blipFill>
          <a:blip r:embed="rId7" cstate="print"/>
          <a:srcRect/>
          <a:stretch>
            <a:fillRect/>
          </a:stretch>
        </p:blipFill>
        <p:spPr bwMode="auto">
          <a:xfrm>
            <a:off x="718245" y="1412404"/>
            <a:ext cx="1800200" cy="2156761"/>
          </a:xfrm>
          <a:prstGeom prst="rect">
            <a:avLst/>
          </a:prstGeom>
          <a:noFill/>
          <a:ln w="9525">
            <a:noFill/>
            <a:miter lim="800000"/>
            <a:headEnd/>
            <a:tailEnd/>
          </a:ln>
        </p:spPr>
      </p:pic>
      <p:pic>
        <p:nvPicPr>
          <p:cNvPr id="20" name="Picture 7"/>
          <p:cNvPicPr>
            <a:picLocks noChangeAspect="1" noChangeArrowheads="1"/>
          </p:cNvPicPr>
          <p:nvPr/>
        </p:nvPicPr>
        <p:blipFill>
          <a:blip r:embed="rId8" cstate="print"/>
          <a:srcRect/>
          <a:stretch>
            <a:fillRect/>
          </a:stretch>
        </p:blipFill>
        <p:spPr bwMode="auto">
          <a:xfrm>
            <a:off x="3506430" y="1412404"/>
            <a:ext cx="2324383" cy="2160240"/>
          </a:xfrm>
          <a:prstGeom prst="rect">
            <a:avLst/>
          </a:prstGeom>
          <a:noFill/>
          <a:ln w="9525">
            <a:noFill/>
            <a:miter lim="800000"/>
            <a:headEnd/>
            <a:tailEnd/>
          </a:ln>
        </p:spPr>
      </p:pic>
      <p:graphicFrame>
        <p:nvGraphicFramePr>
          <p:cNvPr id="21" name="Object 1"/>
          <p:cNvGraphicFramePr>
            <a:graphicFrameLocks noChangeAspect="1"/>
          </p:cNvGraphicFramePr>
          <p:nvPr/>
        </p:nvGraphicFramePr>
        <p:xfrm>
          <a:off x="6766892" y="1844452"/>
          <a:ext cx="1800225" cy="1239838"/>
        </p:xfrm>
        <a:graphic>
          <a:graphicData uri="http://schemas.openxmlformats.org/presentationml/2006/ole">
            <p:oleObj spid="_x0000_s64516" name="Image" r:id="rId9" imgW="4533333" imgH="3123810" progId="">
              <p:embed/>
            </p:oleObj>
          </a:graphicData>
        </a:graphic>
      </p:graphicFrame>
      <p:sp>
        <p:nvSpPr>
          <p:cNvPr id="22" name="TextBox 21"/>
          <p:cNvSpPr txBox="1"/>
          <p:nvPr/>
        </p:nvSpPr>
        <p:spPr>
          <a:xfrm>
            <a:off x="130622" y="348335"/>
            <a:ext cx="8075737" cy="400110"/>
          </a:xfrm>
          <a:prstGeom prst="rect">
            <a:avLst/>
          </a:prstGeom>
          <a:noFill/>
        </p:spPr>
        <p:txBody>
          <a:bodyPr wrap="none" rtlCol="0">
            <a:spAutoFit/>
          </a:bodyPr>
          <a:lstStyle/>
          <a:p>
            <a:r>
              <a:rPr lang="en-GB" sz="2000" b="1" dirty="0" smtClean="0">
                <a:solidFill>
                  <a:schemeClr val="bg1">
                    <a:lumMod val="95000"/>
                  </a:schemeClr>
                </a:solidFill>
              </a:rPr>
              <a:t>Downy mildew forms </a:t>
            </a:r>
            <a:r>
              <a:rPr lang="en-GB" sz="2000" b="1" dirty="0" err="1" smtClean="0">
                <a:solidFill>
                  <a:schemeClr val="bg1">
                    <a:lumMod val="95000"/>
                  </a:schemeClr>
                </a:solidFill>
              </a:rPr>
              <a:t>haustoria</a:t>
            </a:r>
            <a:r>
              <a:rPr lang="en-GB" sz="2000" b="1" dirty="0" smtClean="0">
                <a:solidFill>
                  <a:schemeClr val="bg1">
                    <a:lumMod val="95000"/>
                  </a:schemeClr>
                </a:solidFill>
              </a:rPr>
              <a:t> in </a:t>
            </a:r>
            <a:r>
              <a:rPr lang="en-GB" sz="2000" b="1" dirty="0" err="1" smtClean="0">
                <a:solidFill>
                  <a:schemeClr val="bg1">
                    <a:lumMod val="95000"/>
                  </a:schemeClr>
                </a:solidFill>
              </a:rPr>
              <a:t>mesophyll</a:t>
            </a:r>
            <a:r>
              <a:rPr lang="en-GB" sz="2000" b="1" dirty="0" smtClean="0">
                <a:solidFill>
                  <a:schemeClr val="bg1">
                    <a:lumMod val="95000"/>
                  </a:schemeClr>
                </a:solidFill>
              </a:rPr>
              <a:t> cells to access host nutrients </a:t>
            </a:r>
            <a:endParaRPr lang="en-GB" sz="2000" b="1" dirty="0">
              <a:solidFill>
                <a:schemeClr val="bg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p:cNvGraphicFramePr>
          <p:nvPr/>
        </p:nvGraphicFramePr>
        <p:xfrm>
          <a:off x="6875421" y="4141143"/>
          <a:ext cx="2161075" cy="2232248"/>
        </p:xfrm>
        <a:graphic>
          <a:graphicData uri="http://schemas.openxmlformats.org/presentationml/2006/ole">
            <p:oleObj spid="_x0000_s65538" name="Image" r:id="rId4" imgW="9752381" imgH="9752381" progId="">
              <p:embed/>
            </p:oleObj>
          </a:graphicData>
        </a:graphic>
      </p:graphicFrame>
      <p:graphicFrame>
        <p:nvGraphicFramePr>
          <p:cNvPr id="5" name="Object 3"/>
          <p:cNvGraphicFramePr>
            <a:graphicFrameLocks/>
          </p:cNvGraphicFramePr>
          <p:nvPr/>
        </p:nvGraphicFramePr>
        <p:xfrm>
          <a:off x="4643173" y="4141143"/>
          <a:ext cx="2161075" cy="2232248"/>
        </p:xfrm>
        <a:graphic>
          <a:graphicData uri="http://schemas.openxmlformats.org/presentationml/2006/ole">
            <p:oleObj spid="_x0000_s65539" name="Image" r:id="rId5" imgW="9752381" imgH="9752381" progId="">
              <p:embed/>
            </p:oleObj>
          </a:graphicData>
        </a:graphic>
      </p:graphicFrame>
      <p:graphicFrame>
        <p:nvGraphicFramePr>
          <p:cNvPr id="6" name="Object 4"/>
          <p:cNvGraphicFramePr>
            <a:graphicFrameLocks/>
          </p:cNvGraphicFramePr>
          <p:nvPr/>
        </p:nvGraphicFramePr>
        <p:xfrm>
          <a:off x="106669" y="4141143"/>
          <a:ext cx="2166594" cy="2240185"/>
        </p:xfrm>
        <a:graphic>
          <a:graphicData uri="http://schemas.openxmlformats.org/presentationml/2006/ole">
            <p:oleObj spid="_x0000_s65540" name="Image" r:id="rId6" imgW="4876190" imgH="4876190" progId="">
              <p:embed/>
            </p:oleObj>
          </a:graphicData>
        </a:graphic>
      </p:graphicFrame>
      <p:graphicFrame>
        <p:nvGraphicFramePr>
          <p:cNvPr id="7" name="Object 5"/>
          <p:cNvGraphicFramePr>
            <a:graphicFrameLocks/>
          </p:cNvGraphicFramePr>
          <p:nvPr/>
        </p:nvGraphicFramePr>
        <p:xfrm>
          <a:off x="2338917" y="4141143"/>
          <a:ext cx="2166594" cy="2240185"/>
        </p:xfrm>
        <a:graphic>
          <a:graphicData uri="http://schemas.openxmlformats.org/presentationml/2006/ole">
            <p:oleObj spid="_x0000_s65541" name="Image" r:id="rId7" imgW="4876190" imgH="4876190" progId="">
              <p:embed/>
            </p:oleObj>
          </a:graphicData>
        </a:graphic>
      </p:graphicFrame>
      <p:graphicFrame>
        <p:nvGraphicFramePr>
          <p:cNvPr id="8" name="Object 2"/>
          <p:cNvGraphicFramePr>
            <a:graphicFrameLocks/>
          </p:cNvGraphicFramePr>
          <p:nvPr/>
        </p:nvGraphicFramePr>
        <p:xfrm>
          <a:off x="250379" y="1277144"/>
          <a:ext cx="2166594" cy="2166594"/>
        </p:xfrm>
        <a:graphic>
          <a:graphicData uri="http://schemas.openxmlformats.org/presentationml/2006/ole">
            <p:oleObj spid="_x0000_s65542" name="Image" r:id="rId8" imgW="4876190" imgH="4876190" progId="">
              <p:embed/>
            </p:oleObj>
          </a:graphicData>
        </a:graphic>
      </p:graphicFrame>
      <p:pic>
        <p:nvPicPr>
          <p:cNvPr id="9" name="Picture 4"/>
          <p:cNvPicPr>
            <a:picLocks noChangeAspect="1" noChangeArrowheads="1"/>
          </p:cNvPicPr>
          <p:nvPr/>
        </p:nvPicPr>
        <p:blipFill>
          <a:blip r:embed="rId9" cstate="print"/>
          <a:srcRect/>
          <a:stretch>
            <a:fillRect/>
          </a:stretch>
        </p:blipFill>
        <p:spPr bwMode="auto">
          <a:xfrm>
            <a:off x="2482627" y="1283498"/>
            <a:ext cx="2166594" cy="2166594"/>
          </a:xfrm>
          <a:prstGeom prst="rect">
            <a:avLst/>
          </a:prstGeom>
          <a:noFill/>
        </p:spPr>
      </p:pic>
      <p:pic>
        <p:nvPicPr>
          <p:cNvPr id="10" name="Picture 4"/>
          <p:cNvPicPr>
            <a:picLocks noChangeAspect="1" noChangeArrowheads="1"/>
          </p:cNvPicPr>
          <p:nvPr/>
        </p:nvPicPr>
        <p:blipFill>
          <a:blip r:embed="rId10" cstate="print"/>
          <a:srcRect/>
          <a:stretch>
            <a:fillRect/>
          </a:stretch>
        </p:blipFill>
        <p:spPr bwMode="auto">
          <a:xfrm>
            <a:off x="5680323" y="1268760"/>
            <a:ext cx="1800200" cy="2164977"/>
          </a:xfrm>
          <a:prstGeom prst="rect">
            <a:avLst/>
          </a:prstGeom>
          <a:noFill/>
          <a:ln w="9525">
            <a:noFill/>
            <a:miter lim="800000"/>
            <a:headEnd/>
            <a:tailEnd/>
          </a:ln>
        </p:spPr>
      </p:pic>
      <p:sp>
        <p:nvSpPr>
          <p:cNvPr id="11" name="Rectangle 10"/>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30622" y="348335"/>
            <a:ext cx="8963992" cy="400110"/>
          </a:xfrm>
          <a:prstGeom prst="rect">
            <a:avLst/>
          </a:prstGeom>
          <a:noFill/>
        </p:spPr>
        <p:txBody>
          <a:bodyPr wrap="none" rtlCol="0">
            <a:spAutoFit/>
          </a:bodyPr>
          <a:lstStyle/>
          <a:p>
            <a:r>
              <a:rPr lang="en-GB" sz="2000" b="1" dirty="0" smtClean="0">
                <a:solidFill>
                  <a:schemeClr val="bg1">
                    <a:lumMod val="95000"/>
                  </a:schemeClr>
                </a:solidFill>
              </a:rPr>
              <a:t>The </a:t>
            </a:r>
            <a:r>
              <a:rPr lang="en-GB" sz="2000" b="1" dirty="0" err="1" smtClean="0">
                <a:solidFill>
                  <a:schemeClr val="bg1">
                    <a:lumMod val="95000"/>
                  </a:schemeClr>
                </a:solidFill>
              </a:rPr>
              <a:t>plasmodesmal</a:t>
            </a:r>
            <a:r>
              <a:rPr lang="en-GB" sz="2000" b="1" dirty="0" smtClean="0">
                <a:solidFill>
                  <a:schemeClr val="bg1">
                    <a:lumMod val="95000"/>
                  </a:schemeClr>
                </a:solidFill>
              </a:rPr>
              <a:t> protein PDLP1 specifically localises to the </a:t>
            </a:r>
            <a:r>
              <a:rPr lang="en-GB" sz="2000" b="1" dirty="0" err="1" smtClean="0">
                <a:solidFill>
                  <a:schemeClr val="bg1">
                    <a:lumMod val="95000"/>
                  </a:schemeClr>
                </a:solidFill>
              </a:rPr>
              <a:t>haustorial</a:t>
            </a:r>
            <a:r>
              <a:rPr lang="en-GB" sz="2000" b="1" dirty="0" smtClean="0">
                <a:solidFill>
                  <a:schemeClr val="bg1">
                    <a:lumMod val="95000"/>
                  </a:schemeClr>
                </a:solidFill>
              </a:rPr>
              <a:t> membrane</a:t>
            </a:r>
            <a:endParaRPr lang="en-GB" sz="2000" b="1" dirty="0">
              <a:solidFill>
                <a:schemeClr val="bg1">
                  <a:lumMod val="95000"/>
                </a:schemeClr>
              </a:solidFill>
            </a:endParaRPr>
          </a:p>
        </p:txBody>
      </p:sp>
      <p:sp>
        <p:nvSpPr>
          <p:cNvPr id="13" name="TextBox 12"/>
          <p:cNvSpPr txBox="1"/>
          <p:nvPr/>
        </p:nvSpPr>
        <p:spPr>
          <a:xfrm>
            <a:off x="190500" y="1247775"/>
            <a:ext cx="1003801" cy="307777"/>
          </a:xfrm>
          <a:prstGeom prst="rect">
            <a:avLst/>
          </a:prstGeom>
          <a:noFill/>
        </p:spPr>
        <p:txBody>
          <a:bodyPr wrap="none" rtlCol="0">
            <a:spAutoFit/>
          </a:bodyPr>
          <a:lstStyle/>
          <a:p>
            <a:r>
              <a:rPr lang="en-GB" sz="1400" b="1" dirty="0" smtClean="0">
                <a:solidFill>
                  <a:schemeClr val="bg1"/>
                </a:solidFill>
              </a:rPr>
              <a:t>PDLP1-GFP</a:t>
            </a:r>
            <a:endParaRPr lang="en-GB" sz="1400" b="1" dirty="0">
              <a:solidFill>
                <a:schemeClr val="bg1"/>
              </a:solidFill>
            </a:endParaRPr>
          </a:p>
        </p:txBody>
      </p:sp>
      <p:sp>
        <p:nvSpPr>
          <p:cNvPr id="14" name="TextBox 13"/>
          <p:cNvSpPr txBox="1"/>
          <p:nvPr/>
        </p:nvSpPr>
        <p:spPr>
          <a:xfrm>
            <a:off x="114300" y="4124325"/>
            <a:ext cx="1130053" cy="307777"/>
          </a:xfrm>
          <a:prstGeom prst="rect">
            <a:avLst/>
          </a:prstGeom>
          <a:noFill/>
        </p:spPr>
        <p:txBody>
          <a:bodyPr wrap="none" rtlCol="0">
            <a:spAutoFit/>
          </a:bodyPr>
          <a:lstStyle/>
          <a:p>
            <a:r>
              <a:rPr lang="en-GB" sz="1400" b="1" dirty="0" err="1" smtClean="0">
                <a:solidFill>
                  <a:schemeClr val="bg1"/>
                </a:solidFill>
              </a:rPr>
              <a:t>remorin</a:t>
            </a:r>
            <a:r>
              <a:rPr lang="en-GB" sz="1400" b="1" dirty="0" smtClean="0">
                <a:solidFill>
                  <a:schemeClr val="bg1"/>
                </a:solidFill>
              </a:rPr>
              <a:t>-GFP</a:t>
            </a:r>
            <a:endParaRPr lang="en-GB" sz="1400" b="1" dirty="0">
              <a:solidFill>
                <a:schemeClr val="bg1"/>
              </a:solidFill>
            </a:endParaRPr>
          </a:p>
        </p:txBody>
      </p:sp>
      <p:sp>
        <p:nvSpPr>
          <p:cNvPr id="15" name="TextBox 14"/>
          <p:cNvSpPr txBox="1"/>
          <p:nvPr/>
        </p:nvSpPr>
        <p:spPr>
          <a:xfrm>
            <a:off x="4638675" y="4114800"/>
            <a:ext cx="966931" cy="307777"/>
          </a:xfrm>
          <a:prstGeom prst="rect">
            <a:avLst/>
          </a:prstGeom>
          <a:noFill/>
        </p:spPr>
        <p:txBody>
          <a:bodyPr wrap="none" rtlCol="0">
            <a:spAutoFit/>
          </a:bodyPr>
          <a:lstStyle/>
          <a:p>
            <a:r>
              <a:rPr lang="en-GB" sz="1400" b="1" dirty="0" smtClean="0">
                <a:solidFill>
                  <a:schemeClr val="bg1"/>
                </a:solidFill>
              </a:rPr>
              <a:t>MP17-GFP</a:t>
            </a:r>
            <a:endParaRPr lang="en-GB" sz="14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9" descr="SWEET1-YFP 4DAI Hpa waco9_Image001_ch02"/>
          <p:cNvPicPr preferRelativeResize="0">
            <a:picLocks noChangeArrowheads="1"/>
          </p:cNvPicPr>
          <p:nvPr/>
        </p:nvPicPr>
        <p:blipFill>
          <a:blip r:embed="rId4" cstate="print"/>
          <a:srcRect l="18454" t="15961" r="23985" b="16049"/>
          <a:stretch>
            <a:fillRect/>
          </a:stretch>
        </p:blipFill>
        <p:spPr bwMode="auto">
          <a:xfrm>
            <a:off x="2147753" y="1095375"/>
            <a:ext cx="1783910" cy="1783911"/>
          </a:xfrm>
          <a:prstGeom prst="rect">
            <a:avLst/>
          </a:prstGeom>
          <a:noFill/>
        </p:spPr>
      </p:pic>
      <p:pic>
        <p:nvPicPr>
          <p:cNvPr id="5" name="Picture 130" descr="SWEET1-YFP 4DAI Hpa waco9_Image001_ch00"/>
          <p:cNvPicPr preferRelativeResize="0">
            <a:picLocks noChangeArrowheads="1"/>
          </p:cNvPicPr>
          <p:nvPr/>
        </p:nvPicPr>
        <p:blipFill>
          <a:blip r:embed="rId5" cstate="print"/>
          <a:srcRect l="18454" t="15961" r="23985" b="16049"/>
          <a:stretch>
            <a:fillRect/>
          </a:stretch>
        </p:blipFill>
        <p:spPr bwMode="auto">
          <a:xfrm>
            <a:off x="333240" y="1095375"/>
            <a:ext cx="1783911" cy="1783911"/>
          </a:xfrm>
          <a:prstGeom prst="rect">
            <a:avLst/>
          </a:prstGeom>
          <a:noFill/>
        </p:spPr>
      </p:pic>
      <p:pic>
        <p:nvPicPr>
          <p:cNvPr id="6" name="Picture 131" descr="SWEET3-YFP 3DAI Hpa waco9_Image017_ch02"/>
          <p:cNvPicPr preferRelativeResize="0">
            <a:picLocks noChangeArrowheads="1"/>
          </p:cNvPicPr>
          <p:nvPr/>
        </p:nvPicPr>
        <p:blipFill>
          <a:blip r:embed="rId6" cstate="print">
            <a:lum bright="-12000" contrast="12000"/>
          </a:blip>
          <a:srcRect l="23985" t="11993" r="18454" b="23985"/>
          <a:stretch>
            <a:fillRect/>
          </a:stretch>
        </p:blipFill>
        <p:spPr bwMode="auto">
          <a:xfrm>
            <a:off x="2147753" y="2933700"/>
            <a:ext cx="1783910" cy="1783911"/>
          </a:xfrm>
          <a:prstGeom prst="rect">
            <a:avLst/>
          </a:prstGeom>
          <a:noFill/>
        </p:spPr>
      </p:pic>
      <p:pic>
        <p:nvPicPr>
          <p:cNvPr id="7" name="Picture 132" descr="SWEET3-YFP 3DAI Hpa waco9_Image017_ch00"/>
          <p:cNvPicPr preferRelativeResize="0">
            <a:picLocks noChangeArrowheads="1"/>
          </p:cNvPicPr>
          <p:nvPr/>
        </p:nvPicPr>
        <p:blipFill>
          <a:blip r:embed="rId7" cstate="print"/>
          <a:srcRect l="23985" t="11993" r="18454" b="23985"/>
          <a:stretch>
            <a:fillRect/>
          </a:stretch>
        </p:blipFill>
        <p:spPr bwMode="auto">
          <a:xfrm>
            <a:off x="323715" y="2933700"/>
            <a:ext cx="1783911" cy="1783911"/>
          </a:xfrm>
          <a:prstGeom prst="rect">
            <a:avLst/>
          </a:prstGeom>
          <a:noFill/>
        </p:spPr>
      </p:pic>
      <p:sp>
        <p:nvSpPr>
          <p:cNvPr id="8" name="Rectangle 143"/>
          <p:cNvSpPr>
            <a:spLocks noChangeArrowheads="1"/>
          </p:cNvSpPr>
          <p:nvPr/>
        </p:nvSpPr>
        <p:spPr bwMode="auto">
          <a:xfrm>
            <a:off x="277238" y="1061598"/>
            <a:ext cx="980205" cy="276999"/>
          </a:xfrm>
          <a:prstGeom prst="rect">
            <a:avLst/>
          </a:prstGeom>
          <a:noFill/>
          <a:ln w="9525">
            <a:noFill/>
            <a:miter lim="800000"/>
            <a:headEnd/>
            <a:tailEnd/>
          </a:ln>
          <a:effectLst/>
        </p:spPr>
        <p:txBody>
          <a:bodyPr wrap="none">
            <a:spAutoFit/>
          </a:bodyPr>
          <a:lstStyle/>
          <a:p>
            <a:r>
              <a:rPr lang="en-GB" sz="1200" b="1" dirty="0">
                <a:solidFill>
                  <a:schemeClr val="bg1"/>
                </a:solidFill>
              </a:rPr>
              <a:t>SWEET1-YFP</a:t>
            </a:r>
          </a:p>
        </p:txBody>
      </p:sp>
      <p:sp>
        <p:nvSpPr>
          <p:cNvPr id="9" name="Rectangle 144"/>
          <p:cNvSpPr>
            <a:spLocks noChangeArrowheads="1"/>
          </p:cNvSpPr>
          <p:nvPr/>
        </p:nvSpPr>
        <p:spPr bwMode="auto">
          <a:xfrm>
            <a:off x="286763" y="2911036"/>
            <a:ext cx="980205" cy="276999"/>
          </a:xfrm>
          <a:prstGeom prst="rect">
            <a:avLst/>
          </a:prstGeom>
          <a:noFill/>
          <a:ln w="9525">
            <a:noFill/>
            <a:miter lim="800000"/>
            <a:headEnd/>
            <a:tailEnd/>
          </a:ln>
          <a:effectLst/>
        </p:spPr>
        <p:txBody>
          <a:bodyPr wrap="none">
            <a:spAutoFit/>
          </a:bodyPr>
          <a:lstStyle/>
          <a:p>
            <a:r>
              <a:rPr lang="en-GB" sz="1200" b="1" dirty="0">
                <a:solidFill>
                  <a:schemeClr val="bg1"/>
                </a:solidFill>
              </a:rPr>
              <a:t>SWEET3-YFP</a:t>
            </a:r>
          </a:p>
        </p:txBody>
      </p:sp>
      <p:graphicFrame>
        <p:nvGraphicFramePr>
          <p:cNvPr id="67586" name="Object 2"/>
          <p:cNvGraphicFramePr>
            <a:graphicFrameLocks noChangeAspect="1"/>
          </p:cNvGraphicFramePr>
          <p:nvPr/>
        </p:nvGraphicFramePr>
        <p:xfrm>
          <a:off x="5093375" y="4871937"/>
          <a:ext cx="1821775" cy="1821774"/>
        </p:xfrm>
        <a:graphic>
          <a:graphicData uri="http://schemas.openxmlformats.org/presentationml/2006/ole">
            <p:oleObj spid="_x0000_s67586" name="Image" r:id="rId8" imgW="4876190" imgH="4876190" progId="">
              <p:embed/>
            </p:oleObj>
          </a:graphicData>
        </a:graphic>
      </p:graphicFrame>
      <p:graphicFrame>
        <p:nvGraphicFramePr>
          <p:cNvPr id="67587" name="Object 3"/>
          <p:cNvGraphicFramePr>
            <a:graphicFrameLocks noChangeAspect="1"/>
          </p:cNvGraphicFramePr>
          <p:nvPr/>
        </p:nvGraphicFramePr>
        <p:xfrm>
          <a:off x="3164562" y="4871937"/>
          <a:ext cx="1823783" cy="1821774"/>
        </p:xfrm>
        <a:graphic>
          <a:graphicData uri="http://schemas.openxmlformats.org/presentationml/2006/ole">
            <p:oleObj spid="_x0000_s67587" name="Image" r:id="rId9" imgW="4876190" imgH="4876190" progId="">
              <p:embed/>
            </p:oleObj>
          </a:graphicData>
        </a:graphic>
      </p:graphicFrame>
      <p:graphicFrame>
        <p:nvGraphicFramePr>
          <p:cNvPr id="67588" name="Object 4"/>
          <p:cNvGraphicFramePr>
            <a:graphicFrameLocks noChangeAspect="1"/>
          </p:cNvGraphicFramePr>
          <p:nvPr/>
        </p:nvGraphicFramePr>
        <p:xfrm>
          <a:off x="1229400" y="4871937"/>
          <a:ext cx="1825792" cy="1821774"/>
        </p:xfrm>
        <a:graphic>
          <a:graphicData uri="http://schemas.openxmlformats.org/presentationml/2006/ole">
            <p:oleObj spid="_x0000_s67588" name="Image" r:id="rId10" imgW="4866667" imgH="4857143" progId="">
              <p:embed/>
            </p:oleObj>
          </a:graphicData>
        </a:graphic>
      </p:graphicFrame>
      <p:graphicFrame>
        <p:nvGraphicFramePr>
          <p:cNvPr id="67589" name="Object 5"/>
          <p:cNvGraphicFramePr>
            <a:graphicFrameLocks noChangeAspect="1"/>
          </p:cNvGraphicFramePr>
          <p:nvPr/>
        </p:nvGraphicFramePr>
        <p:xfrm>
          <a:off x="7046000" y="4871937"/>
          <a:ext cx="1821775" cy="1821774"/>
        </p:xfrm>
        <a:graphic>
          <a:graphicData uri="http://schemas.openxmlformats.org/presentationml/2006/ole">
            <p:oleObj spid="_x0000_s67589" name="Image" r:id="rId11" imgW="4876190" imgH="4876190" progId="">
              <p:embed/>
            </p:oleObj>
          </a:graphicData>
        </a:graphic>
      </p:graphicFrame>
      <p:pic>
        <p:nvPicPr>
          <p:cNvPr id="14" name="Picture 4"/>
          <p:cNvPicPr>
            <a:picLocks noChangeAspect="1" noChangeArrowheads="1"/>
          </p:cNvPicPr>
          <p:nvPr/>
        </p:nvPicPr>
        <p:blipFill>
          <a:blip r:embed="rId12" cstate="print"/>
          <a:srcRect/>
          <a:stretch>
            <a:fillRect/>
          </a:stretch>
        </p:blipFill>
        <p:spPr bwMode="auto">
          <a:xfrm>
            <a:off x="7013823" y="2573685"/>
            <a:ext cx="1800200" cy="2164977"/>
          </a:xfrm>
          <a:prstGeom prst="rect">
            <a:avLst/>
          </a:prstGeom>
          <a:noFill/>
          <a:ln w="9525">
            <a:noFill/>
            <a:miter lim="800000"/>
            <a:headEnd/>
            <a:tailEnd/>
          </a:ln>
        </p:spPr>
      </p:pic>
      <p:sp>
        <p:nvSpPr>
          <p:cNvPr id="15" name="Rectangle 14"/>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130622" y="348335"/>
            <a:ext cx="9042988" cy="400110"/>
          </a:xfrm>
          <a:prstGeom prst="rect">
            <a:avLst/>
          </a:prstGeom>
          <a:noFill/>
        </p:spPr>
        <p:txBody>
          <a:bodyPr wrap="none" rtlCol="0">
            <a:spAutoFit/>
          </a:bodyPr>
          <a:lstStyle/>
          <a:p>
            <a:r>
              <a:rPr lang="en-GB" sz="2000" b="1" dirty="0" smtClean="0">
                <a:solidFill>
                  <a:schemeClr val="bg1">
                    <a:lumMod val="95000"/>
                  </a:schemeClr>
                </a:solidFill>
              </a:rPr>
              <a:t>The extra </a:t>
            </a:r>
            <a:r>
              <a:rPr lang="en-GB" sz="2000" b="1" dirty="0" err="1" smtClean="0">
                <a:solidFill>
                  <a:schemeClr val="bg1">
                    <a:lumMod val="95000"/>
                  </a:schemeClr>
                </a:solidFill>
              </a:rPr>
              <a:t>haustorial</a:t>
            </a:r>
            <a:r>
              <a:rPr lang="en-GB" sz="2000" b="1" dirty="0" smtClean="0">
                <a:solidFill>
                  <a:schemeClr val="bg1">
                    <a:lumMod val="95000"/>
                  </a:schemeClr>
                </a:solidFill>
              </a:rPr>
              <a:t> membrane (EHM) is differentiated from the plasma membrane</a:t>
            </a:r>
            <a:endParaRPr lang="en-GB" sz="2000" b="1" dirty="0">
              <a:solidFill>
                <a:schemeClr val="bg1">
                  <a:lumMod val="95000"/>
                </a:schemeClr>
              </a:solidFill>
            </a:endParaRPr>
          </a:p>
        </p:txBody>
      </p:sp>
      <p:sp>
        <p:nvSpPr>
          <p:cNvPr id="17" name="Rectangle 143"/>
          <p:cNvSpPr>
            <a:spLocks noChangeArrowheads="1"/>
          </p:cNvSpPr>
          <p:nvPr/>
        </p:nvSpPr>
        <p:spPr bwMode="auto">
          <a:xfrm>
            <a:off x="1267838" y="4890648"/>
            <a:ext cx="817853" cy="276999"/>
          </a:xfrm>
          <a:prstGeom prst="rect">
            <a:avLst/>
          </a:prstGeom>
          <a:noFill/>
          <a:ln w="9525">
            <a:noFill/>
            <a:miter lim="800000"/>
            <a:headEnd/>
            <a:tailEnd/>
          </a:ln>
          <a:effectLst/>
        </p:spPr>
        <p:txBody>
          <a:bodyPr wrap="none">
            <a:spAutoFit/>
          </a:bodyPr>
          <a:lstStyle/>
          <a:p>
            <a:r>
              <a:rPr lang="en-GB" sz="1200" b="1" dirty="0" smtClean="0">
                <a:solidFill>
                  <a:schemeClr val="bg1"/>
                </a:solidFill>
              </a:rPr>
              <a:t>PEN1-GFP</a:t>
            </a:r>
            <a:endParaRPr lang="en-GB" sz="1200" b="1" dirty="0">
              <a:solidFill>
                <a:schemeClr val="bg1"/>
              </a:solidFill>
            </a:endParaRPr>
          </a:p>
        </p:txBody>
      </p:sp>
      <p:sp>
        <p:nvSpPr>
          <p:cNvPr id="18" name="Rectangle 143"/>
          <p:cNvSpPr>
            <a:spLocks noChangeArrowheads="1"/>
          </p:cNvSpPr>
          <p:nvPr/>
        </p:nvSpPr>
        <p:spPr bwMode="auto">
          <a:xfrm>
            <a:off x="3220463" y="4871598"/>
            <a:ext cx="1206484" cy="276999"/>
          </a:xfrm>
          <a:prstGeom prst="rect">
            <a:avLst/>
          </a:prstGeom>
          <a:noFill/>
          <a:ln w="9525">
            <a:noFill/>
            <a:miter lim="800000"/>
            <a:headEnd/>
            <a:tailEnd/>
          </a:ln>
          <a:effectLst/>
        </p:spPr>
        <p:txBody>
          <a:bodyPr wrap="none">
            <a:spAutoFit/>
          </a:bodyPr>
          <a:lstStyle/>
          <a:p>
            <a:r>
              <a:rPr lang="en-GB" sz="1200" b="1" dirty="0" smtClean="0">
                <a:solidFill>
                  <a:schemeClr val="bg1"/>
                </a:solidFill>
              </a:rPr>
              <a:t>PDCB1-mCherry</a:t>
            </a:r>
            <a:endParaRPr lang="en-GB" sz="1200" b="1" dirty="0">
              <a:solidFill>
                <a:schemeClr val="bg1"/>
              </a:solidFill>
            </a:endParaRPr>
          </a:p>
        </p:txBody>
      </p:sp>
      <p:sp>
        <p:nvSpPr>
          <p:cNvPr id="19" name="TextBox 18"/>
          <p:cNvSpPr txBox="1"/>
          <p:nvPr/>
        </p:nvSpPr>
        <p:spPr>
          <a:xfrm>
            <a:off x="7600950" y="2143125"/>
            <a:ext cx="588623" cy="338554"/>
          </a:xfrm>
          <a:prstGeom prst="rect">
            <a:avLst/>
          </a:prstGeom>
          <a:noFill/>
        </p:spPr>
        <p:txBody>
          <a:bodyPr wrap="none" rtlCol="0">
            <a:spAutoFit/>
          </a:bodyPr>
          <a:lstStyle/>
          <a:p>
            <a:r>
              <a:rPr lang="en-GB" sz="1600" dirty="0" smtClean="0"/>
              <a:t>EHM</a:t>
            </a:r>
            <a:endParaRPr lang="en-GB" sz="1600" dirty="0"/>
          </a:p>
        </p:txBody>
      </p:sp>
      <p:cxnSp>
        <p:nvCxnSpPr>
          <p:cNvPr id="21" name="Straight Connector 20"/>
          <p:cNvCxnSpPr/>
          <p:nvPr/>
        </p:nvCxnSpPr>
        <p:spPr>
          <a:xfrm>
            <a:off x="7877175" y="2438400"/>
            <a:ext cx="76200" cy="333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upload.wikimedia.org/wikipedia/commons/0/02/Hyaloperonospora-parasitica-hyphae-haustoria.jpg"/>
          <p:cNvPicPr>
            <a:picLocks noChangeAspect="1" noChangeArrowheads="1"/>
          </p:cNvPicPr>
          <p:nvPr/>
        </p:nvPicPr>
        <p:blipFill>
          <a:blip r:embed="rId3" cstate="print"/>
          <a:srcRect/>
          <a:stretch>
            <a:fillRect/>
          </a:stretch>
        </p:blipFill>
        <p:spPr bwMode="auto">
          <a:xfrm>
            <a:off x="4124076" y="1586831"/>
            <a:ext cx="4290579" cy="2348649"/>
          </a:xfrm>
          <a:prstGeom prst="rect">
            <a:avLst/>
          </a:prstGeom>
          <a:noFill/>
        </p:spPr>
      </p:pic>
      <p:pic>
        <p:nvPicPr>
          <p:cNvPr id="63491" name="Picture 3"/>
          <p:cNvPicPr>
            <a:picLocks noChangeAspect="1" noChangeArrowheads="1"/>
          </p:cNvPicPr>
          <p:nvPr/>
        </p:nvPicPr>
        <p:blipFill>
          <a:blip r:embed="rId4" cstate="print"/>
          <a:srcRect/>
          <a:stretch>
            <a:fillRect/>
          </a:stretch>
        </p:blipFill>
        <p:spPr bwMode="auto">
          <a:xfrm>
            <a:off x="968827" y="3794048"/>
            <a:ext cx="2532894" cy="2497910"/>
          </a:xfrm>
          <a:prstGeom prst="rect">
            <a:avLst/>
          </a:prstGeom>
          <a:noFill/>
          <a:ln w="9525">
            <a:noFill/>
            <a:miter lim="800000"/>
            <a:headEnd/>
            <a:tailEnd/>
          </a:ln>
        </p:spPr>
      </p:pic>
      <p:pic>
        <p:nvPicPr>
          <p:cNvPr id="63495" name="Picture 7"/>
          <p:cNvPicPr>
            <a:picLocks noChangeAspect="1" noChangeArrowheads="1"/>
          </p:cNvPicPr>
          <p:nvPr/>
        </p:nvPicPr>
        <p:blipFill>
          <a:blip r:embed="rId5" cstate="print"/>
          <a:srcRect/>
          <a:stretch>
            <a:fillRect/>
          </a:stretch>
        </p:blipFill>
        <p:spPr bwMode="auto">
          <a:xfrm>
            <a:off x="4120012" y="4127746"/>
            <a:ext cx="4296362" cy="1870300"/>
          </a:xfrm>
          <a:prstGeom prst="rect">
            <a:avLst/>
          </a:prstGeom>
          <a:noFill/>
          <a:ln w="9525">
            <a:noFill/>
            <a:miter lim="800000"/>
            <a:headEnd/>
            <a:tailEnd/>
          </a:ln>
        </p:spPr>
      </p:pic>
      <p:pic>
        <p:nvPicPr>
          <p:cNvPr id="63497" name="Picture 9" descr="http://www.plantmanagementnetwork.org/pub/php/review/citruscanker/images/gottwald12.jpg"/>
          <p:cNvPicPr>
            <a:picLocks noChangeAspect="1" noChangeArrowheads="1"/>
          </p:cNvPicPr>
          <p:nvPr/>
        </p:nvPicPr>
        <p:blipFill>
          <a:blip r:embed="rId6" cstate="print"/>
          <a:srcRect/>
          <a:stretch>
            <a:fillRect/>
          </a:stretch>
        </p:blipFill>
        <p:spPr bwMode="auto">
          <a:xfrm>
            <a:off x="939349" y="1539891"/>
            <a:ext cx="2576734" cy="2038981"/>
          </a:xfrm>
          <a:prstGeom prst="rect">
            <a:avLst/>
          </a:prstGeom>
          <a:noFill/>
        </p:spPr>
      </p:pic>
      <p:sp>
        <p:nvSpPr>
          <p:cNvPr id="6" name="Rectangle 5"/>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30622" y="348335"/>
            <a:ext cx="5719964" cy="400110"/>
          </a:xfrm>
          <a:prstGeom prst="rect">
            <a:avLst/>
          </a:prstGeom>
          <a:noFill/>
        </p:spPr>
        <p:txBody>
          <a:bodyPr wrap="none" rtlCol="0">
            <a:spAutoFit/>
          </a:bodyPr>
          <a:lstStyle/>
          <a:p>
            <a:r>
              <a:rPr lang="en-GB" sz="2000" b="1" dirty="0" smtClean="0">
                <a:solidFill>
                  <a:schemeClr val="bg1">
                    <a:lumMod val="95000"/>
                  </a:schemeClr>
                </a:solidFill>
              </a:rPr>
              <a:t>Pathogens exploit a variety of infection mechanisms</a:t>
            </a:r>
            <a:endParaRPr lang="en-GB" sz="2000" b="1"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30622" y="348335"/>
            <a:ext cx="1138453" cy="400110"/>
          </a:xfrm>
          <a:prstGeom prst="rect">
            <a:avLst/>
          </a:prstGeom>
          <a:noFill/>
        </p:spPr>
        <p:txBody>
          <a:bodyPr wrap="none" rtlCol="0">
            <a:spAutoFit/>
          </a:bodyPr>
          <a:lstStyle/>
          <a:p>
            <a:r>
              <a:rPr lang="en-GB" sz="2000" b="1" dirty="0" smtClean="0">
                <a:solidFill>
                  <a:schemeClr val="bg1">
                    <a:lumMod val="95000"/>
                  </a:schemeClr>
                </a:solidFill>
              </a:rPr>
              <a:t>PDLP1 is </a:t>
            </a:r>
            <a:endParaRPr lang="en-GB" sz="2000" b="1" dirty="0">
              <a:solidFill>
                <a:schemeClr val="bg1">
                  <a:lumMod val="95000"/>
                </a:schemeClr>
              </a:solidFill>
            </a:endParaRPr>
          </a:p>
        </p:txBody>
      </p:sp>
      <p:pic>
        <p:nvPicPr>
          <p:cNvPr id="138242" name="Picture 2"/>
          <p:cNvPicPr>
            <a:picLocks noChangeAspect="1" noChangeArrowheads="1"/>
          </p:cNvPicPr>
          <p:nvPr/>
        </p:nvPicPr>
        <p:blipFill>
          <a:blip r:embed="rId3" cstate="print"/>
          <a:srcRect/>
          <a:stretch>
            <a:fillRect/>
          </a:stretch>
        </p:blipFill>
        <p:spPr bwMode="auto">
          <a:xfrm>
            <a:off x="200025" y="995363"/>
            <a:ext cx="6791325" cy="1403653"/>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4705350" y="2316562"/>
            <a:ext cx="4203700" cy="4242987"/>
          </a:xfrm>
          <a:prstGeom prst="rect">
            <a:avLst/>
          </a:prstGeom>
          <a:noFill/>
        </p:spPr>
      </p:pic>
      <p:sp>
        <p:nvSpPr>
          <p:cNvPr id="8" name="TextBox 7"/>
          <p:cNvSpPr txBox="1"/>
          <p:nvPr/>
        </p:nvSpPr>
        <p:spPr>
          <a:xfrm>
            <a:off x="292646" y="2889992"/>
            <a:ext cx="3869779" cy="1477328"/>
          </a:xfrm>
          <a:prstGeom prst="rect">
            <a:avLst/>
          </a:prstGeom>
          <a:noFill/>
        </p:spPr>
        <p:txBody>
          <a:bodyPr wrap="square" rtlCol="0">
            <a:spAutoFit/>
          </a:bodyPr>
          <a:lstStyle/>
          <a:p>
            <a:pPr>
              <a:buFont typeface="Arial" pitchFamily="34" charset="0"/>
              <a:buChar char="•"/>
            </a:pPr>
            <a:r>
              <a:rPr lang="en-GB" dirty="0" smtClean="0"/>
              <a:t> PDLPs are PD-located proteins with no known function</a:t>
            </a:r>
          </a:p>
          <a:p>
            <a:pPr>
              <a:buFont typeface="Arial" pitchFamily="34" charset="0"/>
              <a:buChar char="•"/>
            </a:pPr>
            <a:endParaRPr lang="en-GB" dirty="0" smtClean="0"/>
          </a:p>
          <a:p>
            <a:pPr>
              <a:buFont typeface="Arial" pitchFamily="34" charset="0"/>
              <a:buChar char="•"/>
            </a:pPr>
            <a:r>
              <a:rPr lang="en-GB" dirty="0" smtClean="0"/>
              <a:t> PDLPs have some redundancy of function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_DSC5366"/>
          <p:cNvPicPr>
            <a:picLocks noChangeAspect="1" noChangeArrowheads="1"/>
          </p:cNvPicPr>
          <p:nvPr/>
        </p:nvPicPr>
        <p:blipFill>
          <a:blip r:embed="rId3" cstate="print">
            <a:lum bright="-6000" contrast="18000"/>
          </a:blip>
          <a:srcRect l="10452" t="29" r="9630" b="11086"/>
          <a:stretch>
            <a:fillRect/>
          </a:stretch>
        </p:blipFill>
        <p:spPr bwMode="auto">
          <a:xfrm>
            <a:off x="6079898" y="4360491"/>
            <a:ext cx="738187" cy="1300163"/>
          </a:xfrm>
          <a:prstGeom prst="rect">
            <a:avLst/>
          </a:prstGeom>
          <a:noFill/>
        </p:spPr>
      </p:pic>
      <p:pic>
        <p:nvPicPr>
          <p:cNvPr id="5" name="Picture 3" descr="3"/>
          <p:cNvPicPr>
            <a:picLocks noChangeAspect="1" noChangeArrowheads="1"/>
          </p:cNvPicPr>
          <p:nvPr/>
        </p:nvPicPr>
        <p:blipFill>
          <a:blip r:embed="rId4" cstate="print">
            <a:lum bright="-6000" contrast="18000"/>
          </a:blip>
          <a:srcRect l="2361" r="6320" b="2179"/>
          <a:stretch>
            <a:fillRect/>
          </a:stretch>
        </p:blipFill>
        <p:spPr bwMode="auto">
          <a:xfrm>
            <a:off x="3088541" y="4431321"/>
            <a:ext cx="733425" cy="1300162"/>
          </a:xfrm>
          <a:prstGeom prst="rect">
            <a:avLst/>
          </a:prstGeom>
          <a:noFill/>
        </p:spPr>
      </p:pic>
      <p:pic>
        <p:nvPicPr>
          <p:cNvPr id="6" name="Picture 4" descr="5"/>
          <p:cNvPicPr>
            <a:picLocks noChangeAspect="1" noChangeArrowheads="1"/>
          </p:cNvPicPr>
          <p:nvPr/>
        </p:nvPicPr>
        <p:blipFill>
          <a:blip r:embed="rId5" cstate="print">
            <a:lum contrast="18000"/>
          </a:blip>
          <a:srcRect l="2786" r="3285" b="3853"/>
          <a:stretch>
            <a:fillRect/>
          </a:stretch>
        </p:blipFill>
        <p:spPr bwMode="auto">
          <a:xfrm>
            <a:off x="6068583" y="2335658"/>
            <a:ext cx="739775" cy="1300163"/>
          </a:xfrm>
          <a:prstGeom prst="rect">
            <a:avLst/>
          </a:prstGeom>
          <a:noFill/>
        </p:spPr>
      </p:pic>
      <p:pic>
        <p:nvPicPr>
          <p:cNvPr id="7" name="Picture 5" descr="1"/>
          <p:cNvPicPr>
            <a:picLocks noChangeAspect="1" noChangeArrowheads="1"/>
          </p:cNvPicPr>
          <p:nvPr/>
        </p:nvPicPr>
        <p:blipFill>
          <a:blip r:embed="rId6" cstate="print">
            <a:lum bright="-6000" contrast="24000"/>
          </a:blip>
          <a:srcRect/>
          <a:stretch>
            <a:fillRect/>
          </a:stretch>
        </p:blipFill>
        <p:spPr bwMode="auto">
          <a:xfrm>
            <a:off x="2987448" y="2345378"/>
            <a:ext cx="742950" cy="1300163"/>
          </a:xfrm>
          <a:prstGeom prst="rect">
            <a:avLst/>
          </a:prstGeom>
          <a:noFill/>
        </p:spPr>
      </p:pic>
      <p:pic>
        <p:nvPicPr>
          <p:cNvPr id="8" name="Picture 7" descr="image1"/>
          <p:cNvPicPr>
            <a:picLocks noChangeAspect="1" noChangeArrowheads="1"/>
          </p:cNvPicPr>
          <p:nvPr/>
        </p:nvPicPr>
        <p:blipFill>
          <a:blip r:embed="rId7" cstate="print">
            <a:lum bright="6000"/>
          </a:blip>
          <a:srcRect/>
          <a:stretch>
            <a:fillRect/>
          </a:stretch>
        </p:blipFill>
        <p:spPr bwMode="auto">
          <a:xfrm>
            <a:off x="3791535" y="2345378"/>
            <a:ext cx="1693862" cy="1300163"/>
          </a:xfrm>
          <a:prstGeom prst="rect">
            <a:avLst/>
          </a:prstGeom>
          <a:noFill/>
        </p:spPr>
      </p:pic>
      <p:pic>
        <p:nvPicPr>
          <p:cNvPr id="9" name="Picture 8" descr="image1"/>
          <p:cNvPicPr>
            <a:picLocks noChangeAspect="1" noChangeArrowheads="1"/>
          </p:cNvPicPr>
          <p:nvPr/>
        </p:nvPicPr>
        <p:blipFill>
          <a:blip r:embed="rId8" cstate="print">
            <a:lum bright="6000"/>
          </a:blip>
          <a:srcRect/>
          <a:stretch>
            <a:fillRect/>
          </a:stretch>
        </p:blipFill>
        <p:spPr bwMode="auto">
          <a:xfrm>
            <a:off x="3821966" y="4399571"/>
            <a:ext cx="1693863" cy="1300162"/>
          </a:xfrm>
          <a:prstGeom prst="rect">
            <a:avLst/>
          </a:prstGeom>
          <a:noFill/>
        </p:spPr>
      </p:pic>
      <p:pic>
        <p:nvPicPr>
          <p:cNvPr id="10" name="Picture 9" descr="image2"/>
          <p:cNvPicPr>
            <a:picLocks noChangeAspect="1" noChangeArrowheads="1"/>
          </p:cNvPicPr>
          <p:nvPr/>
        </p:nvPicPr>
        <p:blipFill>
          <a:blip r:embed="rId9" cstate="print">
            <a:lum bright="12000"/>
          </a:blip>
          <a:srcRect/>
          <a:stretch>
            <a:fillRect/>
          </a:stretch>
        </p:blipFill>
        <p:spPr bwMode="auto">
          <a:xfrm>
            <a:off x="6808358" y="2335658"/>
            <a:ext cx="1693863" cy="1300163"/>
          </a:xfrm>
          <a:prstGeom prst="rect">
            <a:avLst/>
          </a:prstGeom>
          <a:noFill/>
        </p:spPr>
      </p:pic>
      <p:pic>
        <p:nvPicPr>
          <p:cNvPr id="11" name="Picture 10" descr="image1"/>
          <p:cNvPicPr>
            <a:picLocks noChangeAspect="1" noChangeArrowheads="1"/>
          </p:cNvPicPr>
          <p:nvPr/>
        </p:nvPicPr>
        <p:blipFill>
          <a:blip r:embed="rId10" cstate="print">
            <a:lum bright="6000"/>
          </a:blip>
          <a:srcRect/>
          <a:stretch>
            <a:fillRect/>
          </a:stretch>
        </p:blipFill>
        <p:spPr bwMode="auto">
          <a:xfrm>
            <a:off x="6818085" y="4344616"/>
            <a:ext cx="1693863" cy="1298575"/>
          </a:xfrm>
          <a:prstGeom prst="rect">
            <a:avLst/>
          </a:prstGeom>
          <a:noFill/>
        </p:spPr>
      </p:pic>
      <p:sp>
        <p:nvSpPr>
          <p:cNvPr id="12" name="Text Box 14"/>
          <p:cNvSpPr txBox="1">
            <a:spLocks noChangeArrowheads="1"/>
          </p:cNvSpPr>
          <p:nvPr/>
        </p:nvSpPr>
        <p:spPr bwMode="auto">
          <a:xfrm>
            <a:off x="3661988" y="1887504"/>
            <a:ext cx="2033587" cy="274638"/>
          </a:xfrm>
          <a:prstGeom prst="rect">
            <a:avLst/>
          </a:prstGeom>
          <a:noFill/>
          <a:ln w="9525">
            <a:noFill/>
            <a:miter lim="800000"/>
            <a:headEnd/>
            <a:tailEnd/>
          </a:ln>
          <a:effectLst/>
        </p:spPr>
        <p:txBody>
          <a:bodyPr>
            <a:spAutoFit/>
          </a:bodyPr>
          <a:lstStyle/>
          <a:p>
            <a:pPr algn="ctr">
              <a:spcBef>
                <a:spcPct val="50000"/>
              </a:spcBef>
            </a:pPr>
            <a:r>
              <a:rPr lang="en-GB" sz="1200" b="1" dirty="0"/>
              <a:t>pro(PDLP1)::GUS</a:t>
            </a:r>
          </a:p>
        </p:txBody>
      </p:sp>
      <p:sp>
        <p:nvSpPr>
          <p:cNvPr id="13" name="Text Box 15"/>
          <p:cNvSpPr txBox="1">
            <a:spLocks noChangeArrowheads="1"/>
          </p:cNvSpPr>
          <p:nvPr/>
        </p:nvSpPr>
        <p:spPr bwMode="auto">
          <a:xfrm>
            <a:off x="6668658" y="1877776"/>
            <a:ext cx="2030413" cy="274638"/>
          </a:xfrm>
          <a:prstGeom prst="rect">
            <a:avLst/>
          </a:prstGeom>
          <a:noFill/>
          <a:ln w="9525">
            <a:noFill/>
            <a:miter lim="800000"/>
            <a:headEnd/>
            <a:tailEnd/>
          </a:ln>
          <a:effectLst/>
        </p:spPr>
        <p:txBody>
          <a:bodyPr>
            <a:spAutoFit/>
          </a:bodyPr>
          <a:lstStyle/>
          <a:p>
            <a:pPr algn="ctr">
              <a:spcBef>
                <a:spcPct val="50000"/>
              </a:spcBef>
            </a:pPr>
            <a:r>
              <a:rPr lang="en-GB" sz="1200" b="1"/>
              <a:t>pro(PDLP2)::GUS</a:t>
            </a:r>
          </a:p>
        </p:txBody>
      </p:sp>
      <p:sp>
        <p:nvSpPr>
          <p:cNvPr id="14" name="Text Box 16"/>
          <p:cNvSpPr txBox="1">
            <a:spLocks noChangeArrowheads="1"/>
          </p:cNvSpPr>
          <p:nvPr/>
        </p:nvSpPr>
        <p:spPr bwMode="auto">
          <a:xfrm>
            <a:off x="3691994" y="3889874"/>
            <a:ext cx="2030413" cy="274637"/>
          </a:xfrm>
          <a:prstGeom prst="rect">
            <a:avLst/>
          </a:prstGeom>
          <a:noFill/>
          <a:ln w="9525">
            <a:noFill/>
            <a:miter lim="800000"/>
            <a:headEnd/>
            <a:tailEnd/>
          </a:ln>
          <a:effectLst/>
        </p:spPr>
        <p:txBody>
          <a:bodyPr>
            <a:spAutoFit/>
          </a:bodyPr>
          <a:lstStyle/>
          <a:p>
            <a:pPr algn="ctr">
              <a:spcBef>
                <a:spcPct val="50000"/>
              </a:spcBef>
            </a:pPr>
            <a:r>
              <a:rPr lang="en-GB" sz="1200" b="1" dirty="0"/>
              <a:t>pro(PDLP3)::GUS</a:t>
            </a:r>
          </a:p>
        </p:txBody>
      </p:sp>
      <p:sp>
        <p:nvSpPr>
          <p:cNvPr id="15" name="Text Box 17"/>
          <p:cNvSpPr txBox="1">
            <a:spLocks noChangeArrowheads="1"/>
          </p:cNvSpPr>
          <p:nvPr/>
        </p:nvSpPr>
        <p:spPr bwMode="auto">
          <a:xfrm>
            <a:off x="6678385" y="3896462"/>
            <a:ext cx="2030413" cy="274638"/>
          </a:xfrm>
          <a:prstGeom prst="rect">
            <a:avLst/>
          </a:prstGeom>
          <a:noFill/>
          <a:ln w="9525">
            <a:noFill/>
            <a:miter lim="800000"/>
            <a:headEnd/>
            <a:tailEnd/>
          </a:ln>
          <a:effectLst/>
        </p:spPr>
        <p:txBody>
          <a:bodyPr>
            <a:spAutoFit/>
          </a:bodyPr>
          <a:lstStyle/>
          <a:p>
            <a:pPr algn="ctr">
              <a:spcBef>
                <a:spcPct val="50000"/>
              </a:spcBef>
            </a:pPr>
            <a:r>
              <a:rPr lang="en-GB" sz="1200" b="1" dirty="0"/>
              <a:t>pro(PDLP5)::GUS</a:t>
            </a:r>
          </a:p>
        </p:txBody>
      </p:sp>
      <p:pic>
        <p:nvPicPr>
          <p:cNvPr id="16" name="Picture 6" descr="image6"/>
          <p:cNvPicPr>
            <a:picLocks noChangeAspect="1" noChangeArrowheads="1"/>
          </p:cNvPicPr>
          <p:nvPr/>
        </p:nvPicPr>
        <p:blipFill>
          <a:blip r:embed="rId11" cstate="print">
            <a:lum bright="6000"/>
          </a:blip>
          <a:srcRect l="28366" r="8452" b="108"/>
          <a:stretch>
            <a:fillRect/>
          </a:stretch>
        </p:blipFill>
        <p:spPr bwMode="auto">
          <a:xfrm>
            <a:off x="263492" y="2347237"/>
            <a:ext cx="2449512" cy="3252787"/>
          </a:xfrm>
          <a:prstGeom prst="rect">
            <a:avLst/>
          </a:prstGeom>
          <a:noFill/>
        </p:spPr>
      </p:pic>
      <p:sp>
        <p:nvSpPr>
          <p:cNvPr id="17" name="Text Box 18"/>
          <p:cNvSpPr txBox="1">
            <a:spLocks noChangeArrowheads="1"/>
          </p:cNvSpPr>
          <p:nvPr/>
        </p:nvSpPr>
        <p:spPr bwMode="auto">
          <a:xfrm>
            <a:off x="1298542" y="2609174"/>
            <a:ext cx="341312" cy="366713"/>
          </a:xfrm>
          <a:prstGeom prst="rect">
            <a:avLst/>
          </a:prstGeom>
          <a:noFill/>
          <a:ln w="9525">
            <a:noFill/>
            <a:miter lim="800000"/>
            <a:headEnd/>
            <a:tailEnd/>
          </a:ln>
          <a:effectLst/>
        </p:spPr>
        <p:txBody>
          <a:bodyPr>
            <a:spAutoFit/>
          </a:bodyPr>
          <a:lstStyle/>
          <a:p>
            <a:pPr>
              <a:spcBef>
                <a:spcPct val="50000"/>
              </a:spcBef>
            </a:pPr>
            <a:r>
              <a:rPr lang="en-GB" b="1"/>
              <a:t>*</a:t>
            </a:r>
          </a:p>
        </p:txBody>
      </p:sp>
      <p:sp>
        <p:nvSpPr>
          <p:cNvPr id="18" name="Text Box 19"/>
          <p:cNvSpPr txBox="1">
            <a:spLocks noChangeArrowheads="1"/>
          </p:cNvSpPr>
          <p:nvPr/>
        </p:nvSpPr>
        <p:spPr bwMode="auto">
          <a:xfrm>
            <a:off x="1946242" y="3185437"/>
            <a:ext cx="338137" cy="366712"/>
          </a:xfrm>
          <a:prstGeom prst="rect">
            <a:avLst/>
          </a:prstGeom>
          <a:noFill/>
          <a:ln w="9525">
            <a:noFill/>
            <a:miter lim="800000"/>
            <a:headEnd/>
            <a:tailEnd/>
          </a:ln>
          <a:effectLst/>
        </p:spPr>
        <p:txBody>
          <a:bodyPr>
            <a:spAutoFit/>
          </a:bodyPr>
          <a:lstStyle/>
          <a:p>
            <a:pPr>
              <a:spcBef>
                <a:spcPct val="50000"/>
              </a:spcBef>
            </a:pPr>
            <a:r>
              <a:rPr lang="en-GB" b="1"/>
              <a:t>*</a:t>
            </a:r>
          </a:p>
        </p:txBody>
      </p:sp>
      <p:sp>
        <p:nvSpPr>
          <p:cNvPr id="19" name="Text Box 20"/>
          <p:cNvSpPr txBox="1">
            <a:spLocks noChangeArrowheads="1"/>
          </p:cNvSpPr>
          <p:nvPr/>
        </p:nvSpPr>
        <p:spPr bwMode="auto">
          <a:xfrm>
            <a:off x="1298542" y="3472774"/>
            <a:ext cx="341312" cy="366713"/>
          </a:xfrm>
          <a:prstGeom prst="rect">
            <a:avLst/>
          </a:prstGeom>
          <a:noFill/>
          <a:ln w="9525">
            <a:noFill/>
            <a:miter lim="800000"/>
            <a:headEnd/>
            <a:tailEnd/>
          </a:ln>
          <a:effectLst/>
        </p:spPr>
        <p:txBody>
          <a:bodyPr>
            <a:spAutoFit/>
          </a:bodyPr>
          <a:lstStyle/>
          <a:p>
            <a:pPr>
              <a:spcBef>
                <a:spcPct val="50000"/>
              </a:spcBef>
            </a:pPr>
            <a:r>
              <a:rPr lang="en-GB" b="1"/>
              <a:t>*</a:t>
            </a:r>
          </a:p>
        </p:txBody>
      </p:sp>
      <p:sp>
        <p:nvSpPr>
          <p:cNvPr id="20" name="Text Box 21"/>
          <p:cNvSpPr txBox="1">
            <a:spLocks noChangeArrowheads="1"/>
          </p:cNvSpPr>
          <p:nvPr/>
        </p:nvSpPr>
        <p:spPr bwMode="auto">
          <a:xfrm>
            <a:off x="795304" y="4336374"/>
            <a:ext cx="341313" cy="366713"/>
          </a:xfrm>
          <a:prstGeom prst="rect">
            <a:avLst/>
          </a:prstGeom>
          <a:noFill/>
          <a:ln w="9525">
            <a:noFill/>
            <a:miter lim="800000"/>
            <a:headEnd/>
            <a:tailEnd/>
          </a:ln>
          <a:effectLst/>
        </p:spPr>
        <p:txBody>
          <a:bodyPr>
            <a:spAutoFit/>
          </a:bodyPr>
          <a:lstStyle/>
          <a:p>
            <a:pPr>
              <a:spcBef>
                <a:spcPct val="50000"/>
              </a:spcBef>
            </a:pPr>
            <a:r>
              <a:rPr lang="en-GB" b="1"/>
              <a:t>*</a:t>
            </a:r>
          </a:p>
        </p:txBody>
      </p:sp>
      <p:sp>
        <p:nvSpPr>
          <p:cNvPr id="21" name="Text Box 22"/>
          <p:cNvSpPr txBox="1">
            <a:spLocks noChangeArrowheads="1"/>
          </p:cNvSpPr>
          <p:nvPr/>
        </p:nvSpPr>
        <p:spPr bwMode="auto">
          <a:xfrm>
            <a:off x="1369979" y="4552274"/>
            <a:ext cx="341313" cy="366713"/>
          </a:xfrm>
          <a:prstGeom prst="rect">
            <a:avLst/>
          </a:prstGeom>
          <a:noFill/>
          <a:ln w="9525">
            <a:noFill/>
            <a:miter lim="800000"/>
            <a:headEnd/>
            <a:tailEnd/>
          </a:ln>
          <a:effectLst/>
        </p:spPr>
        <p:txBody>
          <a:bodyPr>
            <a:spAutoFit/>
          </a:bodyPr>
          <a:lstStyle/>
          <a:p>
            <a:pPr>
              <a:spcBef>
                <a:spcPct val="50000"/>
              </a:spcBef>
            </a:pPr>
            <a:r>
              <a:rPr lang="en-GB" b="1"/>
              <a:t>*</a:t>
            </a:r>
          </a:p>
        </p:txBody>
      </p:sp>
      <p:sp>
        <p:nvSpPr>
          <p:cNvPr id="22" name="Text Box 23"/>
          <p:cNvSpPr txBox="1">
            <a:spLocks noChangeArrowheads="1"/>
          </p:cNvSpPr>
          <p:nvPr/>
        </p:nvSpPr>
        <p:spPr bwMode="auto">
          <a:xfrm>
            <a:off x="1946242" y="4049037"/>
            <a:ext cx="341312" cy="366712"/>
          </a:xfrm>
          <a:prstGeom prst="rect">
            <a:avLst/>
          </a:prstGeom>
          <a:noFill/>
          <a:ln w="9525">
            <a:noFill/>
            <a:miter lim="800000"/>
            <a:headEnd/>
            <a:tailEnd/>
          </a:ln>
          <a:effectLst/>
        </p:spPr>
        <p:txBody>
          <a:bodyPr>
            <a:spAutoFit/>
          </a:bodyPr>
          <a:lstStyle/>
          <a:p>
            <a:pPr>
              <a:spcBef>
                <a:spcPct val="50000"/>
              </a:spcBef>
            </a:pPr>
            <a:r>
              <a:rPr lang="en-GB" b="1"/>
              <a:t>*</a:t>
            </a:r>
          </a:p>
        </p:txBody>
      </p:sp>
      <p:sp>
        <p:nvSpPr>
          <p:cNvPr id="23" name="Text Box 24"/>
          <p:cNvSpPr txBox="1">
            <a:spLocks noChangeArrowheads="1"/>
          </p:cNvSpPr>
          <p:nvPr/>
        </p:nvSpPr>
        <p:spPr bwMode="auto">
          <a:xfrm>
            <a:off x="1962117" y="2329774"/>
            <a:ext cx="338137" cy="366713"/>
          </a:xfrm>
          <a:prstGeom prst="rect">
            <a:avLst/>
          </a:prstGeom>
          <a:noFill/>
          <a:ln w="9525">
            <a:noFill/>
            <a:miter lim="800000"/>
            <a:headEnd/>
            <a:tailEnd/>
          </a:ln>
          <a:effectLst/>
        </p:spPr>
        <p:txBody>
          <a:bodyPr>
            <a:spAutoFit/>
          </a:bodyPr>
          <a:lstStyle/>
          <a:p>
            <a:pPr>
              <a:spcBef>
                <a:spcPct val="50000"/>
              </a:spcBef>
            </a:pPr>
            <a:r>
              <a:rPr lang="en-GB" b="1"/>
              <a:t>*</a:t>
            </a:r>
          </a:p>
        </p:txBody>
      </p:sp>
      <p:sp>
        <p:nvSpPr>
          <p:cNvPr id="24" name="AutoShape 25"/>
          <p:cNvSpPr>
            <a:spLocks noChangeArrowheads="1"/>
          </p:cNvSpPr>
          <p:nvPr/>
        </p:nvSpPr>
        <p:spPr bwMode="auto">
          <a:xfrm>
            <a:off x="425417" y="2675849"/>
            <a:ext cx="173037" cy="171450"/>
          </a:xfrm>
          <a:prstGeom prst="star4">
            <a:avLst>
              <a:gd name="adj" fmla="val 12500"/>
            </a:avLst>
          </a:prstGeom>
          <a:solidFill>
            <a:srgbClr val="FF6600"/>
          </a:solidFill>
          <a:ln w="9525">
            <a:solidFill>
              <a:schemeClr val="tx1"/>
            </a:solidFill>
            <a:miter lim="800000"/>
            <a:headEnd/>
            <a:tailEnd/>
          </a:ln>
          <a:effectLst/>
        </p:spPr>
        <p:txBody>
          <a:bodyPr wrap="none" anchor="ctr"/>
          <a:lstStyle/>
          <a:p>
            <a:endParaRPr lang="en-GB"/>
          </a:p>
        </p:txBody>
      </p:sp>
      <p:sp>
        <p:nvSpPr>
          <p:cNvPr id="25" name="Rectangle 24"/>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30622" y="348335"/>
            <a:ext cx="6423682" cy="400110"/>
          </a:xfrm>
          <a:prstGeom prst="rect">
            <a:avLst/>
          </a:prstGeom>
          <a:noFill/>
        </p:spPr>
        <p:txBody>
          <a:bodyPr wrap="none" rtlCol="0">
            <a:spAutoFit/>
          </a:bodyPr>
          <a:lstStyle/>
          <a:p>
            <a:r>
              <a:rPr lang="en-GB" sz="2000" b="1" dirty="0" smtClean="0">
                <a:solidFill>
                  <a:schemeClr val="bg1">
                    <a:lumMod val="95000"/>
                  </a:schemeClr>
                </a:solidFill>
              </a:rPr>
              <a:t>The </a:t>
            </a:r>
            <a:r>
              <a:rPr lang="en-GB" sz="2000" b="1" i="1" dirty="0" smtClean="0">
                <a:solidFill>
                  <a:schemeClr val="bg1">
                    <a:lumMod val="95000"/>
                  </a:schemeClr>
                </a:solidFill>
              </a:rPr>
              <a:t>PDLP1</a:t>
            </a:r>
            <a:r>
              <a:rPr lang="en-GB" sz="2000" b="1" dirty="0" smtClean="0">
                <a:solidFill>
                  <a:schemeClr val="bg1">
                    <a:lumMod val="95000"/>
                  </a:schemeClr>
                </a:solidFill>
              </a:rPr>
              <a:t> gene is turned on in </a:t>
            </a:r>
            <a:r>
              <a:rPr lang="en-GB" sz="2000" b="1" dirty="0" err="1" smtClean="0">
                <a:solidFill>
                  <a:schemeClr val="bg1">
                    <a:lumMod val="95000"/>
                  </a:schemeClr>
                </a:solidFill>
              </a:rPr>
              <a:t>haustoria</a:t>
            </a:r>
            <a:r>
              <a:rPr lang="en-GB" sz="2000" b="1" dirty="0" smtClean="0">
                <a:solidFill>
                  <a:schemeClr val="bg1">
                    <a:lumMod val="95000"/>
                  </a:schemeClr>
                </a:solidFill>
              </a:rPr>
              <a:t> – containing cells</a:t>
            </a:r>
            <a:endParaRPr lang="en-GB" sz="2000" b="1" dirty="0">
              <a:solidFill>
                <a:schemeClr val="bg1">
                  <a:lumMod val="95000"/>
                </a:schemeClr>
              </a:solidFill>
            </a:endParaRPr>
          </a:p>
        </p:txBody>
      </p:sp>
      <p:sp>
        <p:nvSpPr>
          <p:cNvPr id="28" name="Rectangle 27"/>
          <p:cNvSpPr/>
          <p:nvPr/>
        </p:nvSpPr>
        <p:spPr>
          <a:xfrm>
            <a:off x="4152900" y="2543175"/>
            <a:ext cx="161925" cy="209550"/>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a:stCxn id="28" idx="0"/>
          </p:cNvCxnSpPr>
          <p:nvPr/>
        </p:nvCxnSpPr>
        <p:spPr>
          <a:xfrm flipH="1" flipV="1">
            <a:off x="2695575" y="2343150"/>
            <a:ext cx="1538288" cy="20002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8" idx="2"/>
          </p:cNvCxnSpPr>
          <p:nvPr/>
        </p:nvCxnSpPr>
        <p:spPr>
          <a:xfrm flipH="1">
            <a:off x="2714625" y="2752725"/>
            <a:ext cx="1519238" cy="284797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6"/>
          <p:cNvPicPr>
            <a:picLocks noChangeAspect="1" noChangeArrowheads="1"/>
          </p:cNvPicPr>
          <p:nvPr/>
        </p:nvPicPr>
        <p:blipFill>
          <a:blip r:embed="rId3" cstate="print"/>
          <a:srcRect/>
          <a:stretch>
            <a:fillRect/>
          </a:stretch>
        </p:blipFill>
        <p:spPr bwMode="auto">
          <a:xfrm>
            <a:off x="3011041" y="2168674"/>
            <a:ext cx="3312368" cy="3516123"/>
          </a:xfrm>
          <a:prstGeom prst="rect">
            <a:avLst/>
          </a:prstGeom>
          <a:noFill/>
          <a:ln w="9525">
            <a:noFill/>
            <a:miter lim="800000"/>
            <a:headEnd/>
            <a:tailEnd/>
          </a:ln>
          <a:effectLst/>
        </p:spPr>
      </p:pic>
      <p:sp>
        <p:nvSpPr>
          <p:cNvPr id="7" name="Rectangle 6"/>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30622" y="348335"/>
            <a:ext cx="6579686" cy="400110"/>
          </a:xfrm>
          <a:prstGeom prst="rect">
            <a:avLst/>
          </a:prstGeom>
          <a:noFill/>
        </p:spPr>
        <p:txBody>
          <a:bodyPr wrap="none" rtlCol="0">
            <a:spAutoFit/>
          </a:bodyPr>
          <a:lstStyle/>
          <a:p>
            <a:r>
              <a:rPr lang="en-GB" sz="2000" b="1" dirty="0" smtClean="0">
                <a:solidFill>
                  <a:schemeClr val="bg1">
                    <a:lumMod val="95000"/>
                  </a:schemeClr>
                </a:solidFill>
              </a:rPr>
              <a:t>PDLP1 expression affects infection success of downy mildew</a:t>
            </a:r>
            <a:endParaRPr lang="en-GB" sz="2000" b="1"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6" descr="npo000008"/>
          <p:cNvPicPr preferRelativeResize="0">
            <a:picLocks noChangeArrowheads="1"/>
          </p:cNvPicPr>
          <p:nvPr/>
        </p:nvPicPr>
        <p:blipFill>
          <a:blip r:embed="rId4" cstate="print"/>
          <a:srcRect r="79" b="41"/>
          <a:stretch>
            <a:fillRect/>
          </a:stretch>
        </p:blipFill>
        <p:spPr bwMode="auto">
          <a:xfrm>
            <a:off x="3356313" y="2184637"/>
            <a:ext cx="2375230" cy="2393274"/>
          </a:xfrm>
          <a:prstGeom prst="rect">
            <a:avLst/>
          </a:prstGeom>
          <a:noFill/>
          <a:ln w="9525" algn="ctr">
            <a:noFill/>
            <a:miter lim="800000"/>
            <a:headEnd/>
            <a:tailEnd/>
          </a:ln>
        </p:spPr>
      </p:pic>
      <p:graphicFrame>
        <p:nvGraphicFramePr>
          <p:cNvPr id="5" name="Object 84"/>
          <p:cNvGraphicFramePr>
            <a:graphicFrameLocks/>
          </p:cNvGraphicFramePr>
          <p:nvPr/>
        </p:nvGraphicFramePr>
        <p:xfrm>
          <a:off x="236876" y="2194162"/>
          <a:ext cx="2372974" cy="2393274"/>
        </p:xfrm>
        <a:graphic>
          <a:graphicData uri="http://schemas.openxmlformats.org/presentationml/2006/ole">
            <p:oleObj spid="_x0000_s68610" name="Image" r:id="rId5" imgW="0" imgH="0" progId="">
              <p:embed/>
            </p:oleObj>
          </a:graphicData>
        </a:graphic>
      </p:graphicFrame>
      <p:graphicFrame>
        <p:nvGraphicFramePr>
          <p:cNvPr id="6" name="Object 89"/>
          <p:cNvGraphicFramePr>
            <a:graphicFrameLocks/>
          </p:cNvGraphicFramePr>
          <p:nvPr/>
        </p:nvGraphicFramePr>
        <p:xfrm>
          <a:off x="6439238" y="2203687"/>
          <a:ext cx="2375230" cy="2393274"/>
        </p:xfrm>
        <a:graphic>
          <a:graphicData uri="http://schemas.openxmlformats.org/presentationml/2006/ole">
            <p:oleObj spid="_x0000_s68611" name="Image" r:id="rId6" imgW="0" imgH="0" progId="">
              <p:embed/>
            </p:oleObj>
          </a:graphicData>
        </a:graphic>
      </p:graphicFrame>
      <p:sp>
        <p:nvSpPr>
          <p:cNvPr id="7" name="Text Box 85"/>
          <p:cNvSpPr txBox="1">
            <a:spLocks noChangeArrowheads="1"/>
          </p:cNvSpPr>
          <p:nvPr/>
        </p:nvSpPr>
        <p:spPr bwMode="auto">
          <a:xfrm>
            <a:off x="446426" y="3775312"/>
            <a:ext cx="825500" cy="396875"/>
          </a:xfrm>
          <a:prstGeom prst="rect">
            <a:avLst/>
          </a:prstGeom>
          <a:noFill/>
          <a:ln w="9525">
            <a:noFill/>
            <a:miter lim="800000"/>
            <a:headEnd/>
            <a:tailEnd/>
          </a:ln>
        </p:spPr>
        <p:txBody>
          <a:bodyPr>
            <a:spAutoFit/>
          </a:bodyPr>
          <a:lstStyle/>
          <a:p>
            <a:pPr>
              <a:spcBef>
                <a:spcPct val="50000"/>
              </a:spcBef>
            </a:pPr>
            <a:r>
              <a:rPr lang="fr-FR" sz="2000" b="1" dirty="0">
                <a:solidFill>
                  <a:schemeClr val="bg1"/>
                </a:solidFill>
                <a:cs typeface="Arial" charset="0"/>
              </a:rPr>
              <a:t>*</a:t>
            </a:r>
          </a:p>
        </p:txBody>
      </p:sp>
      <p:sp>
        <p:nvSpPr>
          <p:cNvPr id="8" name="Text Box 101"/>
          <p:cNvSpPr txBox="1">
            <a:spLocks noChangeArrowheads="1"/>
          </p:cNvSpPr>
          <p:nvPr/>
        </p:nvSpPr>
        <p:spPr bwMode="auto">
          <a:xfrm>
            <a:off x="1815017" y="2662474"/>
            <a:ext cx="823913" cy="396875"/>
          </a:xfrm>
          <a:prstGeom prst="rect">
            <a:avLst/>
          </a:prstGeom>
          <a:noFill/>
          <a:ln w="9525">
            <a:noFill/>
            <a:miter lim="800000"/>
            <a:headEnd/>
            <a:tailEnd/>
          </a:ln>
        </p:spPr>
        <p:txBody>
          <a:bodyPr>
            <a:spAutoFit/>
          </a:bodyPr>
          <a:lstStyle/>
          <a:p>
            <a:pPr>
              <a:spcBef>
                <a:spcPct val="50000"/>
              </a:spcBef>
            </a:pPr>
            <a:r>
              <a:rPr lang="fr-FR" sz="2000" b="1" dirty="0">
                <a:solidFill>
                  <a:schemeClr val="bg1"/>
                </a:solidFill>
                <a:cs typeface="Arial" charset="0"/>
              </a:rPr>
              <a:t>*</a:t>
            </a:r>
          </a:p>
        </p:txBody>
      </p:sp>
      <p:sp>
        <p:nvSpPr>
          <p:cNvPr id="9" name="Text Box 102"/>
          <p:cNvSpPr txBox="1">
            <a:spLocks noChangeArrowheads="1"/>
          </p:cNvSpPr>
          <p:nvPr/>
        </p:nvSpPr>
        <p:spPr bwMode="auto">
          <a:xfrm>
            <a:off x="2604577" y="3597512"/>
            <a:ext cx="825500" cy="396875"/>
          </a:xfrm>
          <a:prstGeom prst="rect">
            <a:avLst/>
          </a:prstGeom>
          <a:noFill/>
          <a:ln w="9525">
            <a:noFill/>
            <a:miter lim="800000"/>
            <a:headEnd/>
            <a:tailEnd/>
          </a:ln>
        </p:spPr>
        <p:txBody>
          <a:bodyPr>
            <a:spAutoFit/>
          </a:bodyPr>
          <a:lstStyle/>
          <a:p>
            <a:pPr>
              <a:spcBef>
                <a:spcPct val="50000"/>
              </a:spcBef>
            </a:pPr>
            <a:r>
              <a:rPr lang="fr-FR" sz="2000" b="1" dirty="0">
                <a:solidFill>
                  <a:schemeClr val="bg1"/>
                </a:solidFill>
                <a:cs typeface="Arial" charset="0"/>
              </a:rPr>
              <a:t>*</a:t>
            </a:r>
          </a:p>
        </p:txBody>
      </p:sp>
      <p:sp>
        <p:nvSpPr>
          <p:cNvPr id="10" name="Text Box 103"/>
          <p:cNvSpPr txBox="1">
            <a:spLocks noChangeArrowheads="1"/>
          </p:cNvSpPr>
          <p:nvPr/>
        </p:nvSpPr>
        <p:spPr bwMode="auto">
          <a:xfrm>
            <a:off x="3689688" y="3364149"/>
            <a:ext cx="825500" cy="396875"/>
          </a:xfrm>
          <a:prstGeom prst="rect">
            <a:avLst/>
          </a:prstGeom>
          <a:noFill/>
          <a:ln w="9525">
            <a:noFill/>
            <a:miter lim="800000"/>
            <a:headEnd/>
            <a:tailEnd/>
          </a:ln>
        </p:spPr>
        <p:txBody>
          <a:bodyPr>
            <a:spAutoFit/>
          </a:bodyPr>
          <a:lstStyle/>
          <a:p>
            <a:pPr>
              <a:spcBef>
                <a:spcPct val="50000"/>
              </a:spcBef>
            </a:pPr>
            <a:r>
              <a:rPr lang="fr-FR" sz="2000" b="1" dirty="0">
                <a:solidFill>
                  <a:schemeClr val="bg1"/>
                </a:solidFill>
                <a:cs typeface="Arial" charset="0"/>
              </a:rPr>
              <a:t>*</a:t>
            </a:r>
          </a:p>
        </p:txBody>
      </p:sp>
      <p:sp>
        <p:nvSpPr>
          <p:cNvPr id="11" name="Text Box 104"/>
          <p:cNvSpPr txBox="1">
            <a:spLocks noChangeArrowheads="1"/>
          </p:cNvSpPr>
          <p:nvPr/>
        </p:nvSpPr>
        <p:spPr bwMode="auto">
          <a:xfrm>
            <a:off x="5269251" y="2481499"/>
            <a:ext cx="825500" cy="396875"/>
          </a:xfrm>
          <a:prstGeom prst="rect">
            <a:avLst/>
          </a:prstGeom>
          <a:noFill/>
          <a:ln w="9525">
            <a:noFill/>
            <a:miter lim="800000"/>
            <a:headEnd/>
            <a:tailEnd/>
          </a:ln>
        </p:spPr>
        <p:txBody>
          <a:bodyPr>
            <a:spAutoFit/>
          </a:bodyPr>
          <a:lstStyle/>
          <a:p>
            <a:pPr>
              <a:spcBef>
                <a:spcPct val="50000"/>
              </a:spcBef>
            </a:pPr>
            <a:r>
              <a:rPr lang="fr-FR" sz="2000" b="1" dirty="0">
                <a:solidFill>
                  <a:schemeClr val="bg1"/>
                </a:solidFill>
                <a:cs typeface="Arial" charset="0"/>
              </a:rPr>
              <a:t>*</a:t>
            </a:r>
          </a:p>
        </p:txBody>
      </p:sp>
      <p:sp>
        <p:nvSpPr>
          <p:cNvPr id="12" name="Text Box 105"/>
          <p:cNvSpPr txBox="1">
            <a:spLocks noChangeArrowheads="1"/>
          </p:cNvSpPr>
          <p:nvPr/>
        </p:nvSpPr>
        <p:spPr bwMode="auto">
          <a:xfrm>
            <a:off x="8344238" y="2843449"/>
            <a:ext cx="825500" cy="396875"/>
          </a:xfrm>
          <a:prstGeom prst="rect">
            <a:avLst/>
          </a:prstGeom>
          <a:noFill/>
          <a:ln w="9525">
            <a:noFill/>
            <a:miter lim="800000"/>
            <a:headEnd/>
            <a:tailEnd/>
          </a:ln>
        </p:spPr>
        <p:txBody>
          <a:bodyPr>
            <a:spAutoFit/>
          </a:bodyPr>
          <a:lstStyle/>
          <a:p>
            <a:pPr>
              <a:spcBef>
                <a:spcPct val="50000"/>
              </a:spcBef>
            </a:pPr>
            <a:r>
              <a:rPr lang="fr-FR" sz="2000" b="1" dirty="0">
                <a:solidFill>
                  <a:schemeClr val="bg1"/>
                </a:solidFill>
                <a:cs typeface="Arial" charset="0"/>
              </a:rPr>
              <a:t>*</a:t>
            </a:r>
          </a:p>
        </p:txBody>
      </p:sp>
      <p:sp>
        <p:nvSpPr>
          <p:cNvPr id="13" name="Text Box 106"/>
          <p:cNvSpPr txBox="1">
            <a:spLocks noChangeArrowheads="1"/>
          </p:cNvSpPr>
          <p:nvPr/>
        </p:nvSpPr>
        <p:spPr bwMode="auto">
          <a:xfrm>
            <a:off x="7128213" y="3322874"/>
            <a:ext cx="825500" cy="396875"/>
          </a:xfrm>
          <a:prstGeom prst="rect">
            <a:avLst/>
          </a:prstGeom>
          <a:noFill/>
          <a:ln w="9525">
            <a:noFill/>
            <a:miter lim="800000"/>
            <a:headEnd/>
            <a:tailEnd/>
          </a:ln>
        </p:spPr>
        <p:txBody>
          <a:bodyPr>
            <a:spAutoFit/>
          </a:bodyPr>
          <a:lstStyle/>
          <a:p>
            <a:pPr>
              <a:spcBef>
                <a:spcPct val="50000"/>
              </a:spcBef>
            </a:pPr>
            <a:r>
              <a:rPr lang="fr-FR" sz="2000" b="1" dirty="0">
                <a:solidFill>
                  <a:schemeClr val="bg1"/>
                </a:solidFill>
                <a:cs typeface="Arial" charset="0"/>
              </a:rPr>
              <a:t>*</a:t>
            </a:r>
          </a:p>
        </p:txBody>
      </p:sp>
      <p:sp>
        <p:nvSpPr>
          <p:cNvPr id="20" name="Rectangle 78"/>
          <p:cNvSpPr>
            <a:spLocks noChangeArrowheads="1"/>
          </p:cNvSpPr>
          <p:nvPr/>
        </p:nvSpPr>
        <p:spPr bwMode="auto">
          <a:xfrm>
            <a:off x="3603963" y="2149712"/>
            <a:ext cx="1671638" cy="252412"/>
          </a:xfrm>
          <a:prstGeom prst="rect">
            <a:avLst/>
          </a:prstGeom>
          <a:noFill/>
          <a:ln w="9525">
            <a:noFill/>
            <a:miter lim="800000"/>
            <a:headEnd/>
            <a:tailEnd/>
          </a:ln>
        </p:spPr>
        <p:txBody>
          <a:bodyPr wrap="none"/>
          <a:lstStyle/>
          <a:p>
            <a:pPr algn="ctr"/>
            <a:r>
              <a:rPr lang="en-GB" sz="1200" b="1" dirty="0" smtClean="0">
                <a:solidFill>
                  <a:schemeClr val="bg1"/>
                </a:solidFill>
              </a:rPr>
              <a:t>SP-</a:t>
            </a:r>
            <a:r>
              <a:rPr lang="en-GB" sz="1200" b="1" dirty="0" err="1" smtClean="0">
                <a:solidFill>
                  <a:schemeClr val="bg1"/>
                </a:solidFill>
              </a:rPr>
              <a:t>mcitrine</a:t>
            </a:r>
            <a:r>
              <a:rPr lang="en-GB" sz="1200" b="1" dirty="0" smtClean="0">
                <a:solidFill>
                  <a:schemeClr val="bg1"/>
                </a:solidFill>
              </a:rPr>
              <a:t>-TM</a:t>
            </a:r>
            <a:r>
              <a:rPr lang="en-GB" sz="1200" b="1" dirty="0">
                <a:solidFill>
                  <a:schemeClr val="bg1"/>
                </a:solidFill>
              </a:rPr>
              <a:t>(+</a:t>
            </a:r>
            <a:r>
              <a:rPr lang="en-GB" sz="1200" b="1" dirty="0" err="1">
                <a:solidFill>
                  <a:schemeClr val="bg1"/>
                </a:solidFill>
              </a:rPr>
              <a:t>cyt</a:t>
            </a:r>
            <a:r>
              <a:rPr lang="en-GB" sz="1200" b="1" dirty="0">
                <a:solidFill>
                  <a:schemeClr val="bg1"/>
                </a:solidFill>
              </a:rPr>
              <a:t>)</a:t>
            </a:r>
          </a:p>
        </p:txBody>
      </p:sp>
      <p:sp>
        <p:nvSpPr>
          <p:cNvPr id="21" name="Rectangle 83"/>
          <p:cNvSpPr>
            <a:spLocks noChangeArrowheads="1"/>
          </p:cNvSpPr>
          <p:nvPr/>
        </p:nvSpPr>
        <p:spPr bwMode="auto">
          <a:xfrm>
            <a:off x="522626" y="2178287"/>
            <a:ext cx="1670050" cy="252412"/>
          </a:xfrm>
          <a:prstGeom prst="rect">
            <a:avLst/>
          </a:prstGeom>
          <a:noFill/>
          <a:ln w="9525">
            <a:noFill/>
            <a:miter lim="800000"/>
            <a:headEnd/>
            <a:tailEnd/>
          </a:ln>
        </p:spPr>
        <p:txBody>
          <a:bodyPr wrap="none"/>
          <a:lstStyle/>
          <a:p>
            <a:pPr algn="ctr"/>
            <a:r>
              <a:rPr lang="en-GB" sz="1200" b="1" dirty="0">
                <a:solidFill>
                  <a:schemeClr val="bg1"/>
                </a:solidFill>
              </a:rPr>
              <a:t>PDLP1-GFP</a:t>
            </a:r>
          </a:p>
        </p:txBody>
      </p:sp>
      <p:sp>
        <p:nvSpPr>
          <p:cNvPr id="22" name="Rectangle 98"/>
          <p:cNvSpPr>
            <a:spLocks noChangeArrowheads="1"/>
          </p:cNvSpPr>
          <p:nvPr/>
        </p:nvSpPr>
        <p:spPr bwMode="auto">
          <a:xfrm>
            <a:off x="6578938" y="2178287"/>
            <a:ext cx="2135188" cy="312737"/>
          </a:xfrm>
          <a:prstGeom prst="rect">
            <a:avLst/>
          </a:prstGeom>
          <a:noFill/>
          <a:ln w="9525">
            <a:noFill/>
            <a:miter lim="800000"/>
            <a:headEnd/>
            <a:tailEnd/>
          </a:ln>
        </p:spPr>
        <p:txBody>
          <a:bodyPr wrap="none"/>
          <a:lstStyle/>
          <a:p>
            <a:pPr algn="ctr"/>
            <a:r>
              <a:rPr lang="en-GB" sz="1200" b="1" dirty="0">
                <a:solidFill>
                  <a:schemeClr val="bg1"/>
                </a:solidFill>
              </a:rPr>
              <a:t>AT5G41300-mcitrin</a:t>
            </a:r>
          </a:p>
        </p:txBody>
      </p:sp>
      <p:sp>
        <p:nvSpPr>
          <p:cNvPr id="28" name="Line 12"/>
          <p:cNvSpPr>
            <a:spLocks noChangeShapeType="1"/>
          </p:cNvSpPr>
          <p:nvPr/>
        </p:nvSpPr>
        <p:spPr bwMode="auto">
          <a:xfrm>
            <a:off x="359113" y="4496036"/>
            <a:ext cx="604522" cy="1"/>
          </a:xfrm>
          <a:prstGeom prst="line">
            <a:avLst/>
          </a:prstGeom>
          <a:noFill/>
          <a:ln w="28575">
            <a:solidFill>
              <a:schemeClr val="bg1"/>
            </a:solidFill>
            <a:round/>
            <a:headEnd/>
            <a:tailEnd/>
          </a:ln>
          <a:effectLst/>
        </p:spPr>
        <p:txBody>
          <a:bodyPr/>
          <a:lstStyle/>
          <a:p>
            <a:endParaRPr lang="en-GB"/>
          </a:p>
        </p:txBody>
      </p:sp>
      <p:sp>
        <p:nvSpPr>
          <p:cNvPr id="29" name="Line 12"/>
          <p:cNvSpPr>
            <a:spLocks noChangeShapeType="1"/>
          </p:cNvSpPr>
          <p:nvPr/>
        </p:nvSpPr>
        <p:spPr bwMode="auto">
          <a:xfrm>
            <a:off x="3473788" y="4476986"/>
            <a:ext cx="604522" cy="1"/>
          </a:xfrm>
          <a:prstGeom prst="line">
            <a:avLst/>
          </a:prstGeom>
          <a:noFill/>
          <a:ln w="28575">
            <a:solidFill>
              <a:schemeClr val="bg1"/>
            </a:solidFill>
            <a:round/>
            <a:headEnd/>
            <a:tailEnd/>
          </a:ln>
          <a:effectLst/>
        </p:spPr>
        <p:txBody>
          <a:bodyPr/>
          <a:lstStyle/>
          <a:p>
            <a:endParaRPr lang="en-GB"/>
          </a:p>
        </p:txBody>
      </p:sp>
      <p:sp>
        <p:nvSpPr>
          <p:cNvPr id="30" name="Line 12"/>
          <p:cNvSpPr>
            <a:spLocks noChangeShapeType="1"/>
          </p:cNvSpPr>
          <p:nvPr/>
        </p:nvSpPr>
        <p:spPr bwMode="auto">
          <a:xfrm>
            <a:off x="6491626" y="4486511"/>
            <a:ext cx="604522" cy="1"/>
          </a:xfrm>
          <a:prstGeom prst="line">
            <a:avLst/>
          </a:prstGeom>
          <a:noFill/>
          <a:ln w="28575">
            <a:solidFill>
              <a:schemeClr val="bg1"/>
            </a:solidFill>
            <a:round/>
            <a:headEnd/>
            <a:tailEnd/>
          </a:ln>
          <a:effectLst/>
        </p:spPr>
        <p:txBody>
          <a:bodyPr/>
          <a:lstStyle/>
          <a:p>
            <a:endParaRPr lang="en-GB"/>
          </a:p>
        </p:txBody>
      </p:sp>
      <p:sp>
        <p:nvSpPr>
          <p:cNvPr id="31" name="Text Box 16"/>
          <p:cNvSpPr txBox="1">
            <a:spLocks noChangeArrowheads="1"/>
          </p:cNvSpPr>
          <p:nvPr/>
        </p:nvSpPr>
        <p:spPr bwMode="auto">
          <a:xfrm>
            <a:off x="351176" y="4284899"/>
            <a:ext cx="749300" cy="212725"/>
          </a:xfrm>
          <a:prstGeom prst="rect">
            <a:avLst/>
          </a:prstGeom>
          <a:noFill/>
          <a:ln w="9525">
            <a:noFill/>
            <a:miter lim="800000"/>
            <a:headEnd/>
            <a:tailEnd/>
          </a:ln>
          <a:effectLst/>
        </p:spPr>
        <p:txBody>
          <a:bodyPr>
            <a:spAutoFit/>
          </a:bodyPr>
          <a:lstStyle/>
          <a:p>
            <a:pPr>
              <a:spcBef>
                <a:spcPct val="50000"/>
              </a:spcBef>
            </a:pPr>
            <a:r>
              <a:rPr lang="en-GB" sz="800" b="1" dirty="0">
                <a:solidFill>
                  <a:schemeClr val="bg1"/>
                </a:solidFill>
              </a:rPr>
              <a:t>10 </a:t>
            </a:r>
            <a:r>
              <a:rPr lang="el-GR" sz="800" b="1" dirty="0">
                <a:solidFill>
                  <a:schemeClr val="bg1"/>
                </a:solidFill>
                <a:cs typeface="Arial" charset="0"/>
              </a:rPr>
              <a:t>μ</a:t>
            </a:r>
            <a:r>
              <a:rPr lang="en-GB" sz="800" b="1" dirty="0">
                <a:solidFill>
                  <a:schemeClr val="bg1"/>
                </a:solidFill>
                <a:cs typeface="Arial" charset="0"/>
              </a:rPr>
              <a:t>m</a:t>
            </a:r>
            <a:endParaRPr lang="el-GR" sz="800" b="1" dirty="0">
              <a:solidFill>
                <a:schemeClr val="bg1"/>
              </a:solidFill>
              <a:cs typeface="Arial" charset="0"/>
            </a:endParaRPr>
          </a:p>
        </p:txBody>
      </p:sp>
      <p:sp>
        <p:nvSpPr>
          <p:cNvPr id="34" name="Rectangle 33"/>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130622" y="348335"/>
            <a:ext cx="8560741" cy="400110"/>
          </a:xfrm>
          <a:prstGeom prst="rect">
            <a:avLst/>
          </a:prstGeom>
          <a:noFill/>
        </p:spPr>
        <p:txBody>
          <a:bodyPr wrap="none" rtlCol="0">
            <a:spAutoFit/>
          </a:bodyPr>
          <a:lstStyle/>
          <a:p>
            <a:r>
              <a:rPr lang="en-GB" sz="2000" b="1" dirty="0" smtClean="0">
                <a:solidFill>
                  <a:schemeClr val="bg1">
                    <a:lumMod val="95000"/>
                  </a:schemeClr>
                </a:solidFill>
              </a:rPr>
              <a:t>PDLP1 localisation at </a:t>
            </a:r>
            <a:r>
              <a:rPr lang="en-GB" sz="2000" b="1" dirty="0" err="1" smtClean="0">
                <a:solidFill>
                  <a:schemeClr val="bg1">
                    <a:lumMod val="95000"/>
                  </a:schemeClr>
                </a:solidFill>
              </a:rPr>
              <a:t>haustoria</a:t>
            </a:r>
            <a:r>
              <a:rPr lang="en-GB" sz="2000" b="1" dirty="0" smtClean="0">
                <a:solidFill>
                  <a:schemeClr val="bg1">
                    <a:lumMod val="95000"/>
                  </a:schemeClr>
                </a:solidFill>
              </a:rPr>
              <a:t> is dependent upon the </a:t>
            </a:r>
            <a:r>
              <a:rPr lang="en-GB" sz="2000" b="1" dirty="0" err="1" smtClean="0">
                <a:solidFill>
                  <a:schemeClr val="bg1">
                    <a:lumMod val="95000"/>
                  </a:schemeClr>
                </a:solidFill>
              </a:rPr>
              <a:t>transmembrane</a:t>
            </a:r>
            <a:r>
              <a:rPr lang="en-GB" sz="2000" b="1" dirty="0" smtClean="0">
                <a:solidFill>
                  <a:schemeClr val="bg1">
                    <a:lumMod val="95000"/>
                  </a:schemeClr>
                </a:solidFill>
              </a:rPr>
              <a:t> domain</a:t>
            </a:r>
            <a:endParaRPr lang="en-GB" sz="2000" b="1" dirty="0">
              <a:solidFill>
                <a:schemeClr val="bg1">
                  <a:lumMod val="95000"/>
                </a:schemeClr>
              </a:solidFill>
            </a:endParaRPr>
          </a:p>
        </p:txBody>
      </p:sp>
      <p:pic>
        <p:nvPicPr>
          <p:cNvPr id="68612" name="Picture 4"/>
          <p:cNvPicPr>
            <a:picLocks noChangeAspect="1" noChangeArrowheads="1"/>
          </p:cNvPicPr>
          <p:nvPr/>
        </p:nvPicPr>
        <p:blipFill>
          <a:blip r:embed="rId7" cstate="print"/>
          <a:srcRect/>
          <a:stretch>
            <a:fillRect/>
          </a:stretch>
        </p:blipFill>
        <p:spPr bwMode="auto">
          <a:xfrm>
            <a:off x="228601" y="1880560"/>
            <a:ext cx="2409824" cy="240602"/>
          </a:xfrm>
          <a:prstGeom prst="rect">
            <a:avLst/>
          </a:prstGeom>
          <a:noFill/>
          <a:ln w="9525">
            <a:noFill/>
            <a:miter lim="800000"/>
            <a:headEnd/>
            <a:tailEnd/>
          </a:ln>
        </p:spPr>
      </p:pic>
      <p:pic>
        <p:nvPicPr>
          <p:cNvPr id="68613" name="Picture 5"/>
          <p:cNvPicPr>
            <a:picLocks noChangeAspect="1" noChangeArrowheads="1"/>
          </p:cNvPicPr>
          <p:nvPr/>
        </p:nvPicPr>
        <p:blipFill>
          <a:blip r:embed="rId8" cstate="print"/>
          <a:srcRect/>
          <a:stretch>
            <a:fillRect/>
          </a:stretch>
        </p:blipFill>
        <p:spPr bwMode="auto">
          <a:xfrm>
            <a:off x="3370264" y="1865314"/>
            <a:ext cx="2400903" cy="239711"/>
          </a:xfrm>
          <a:prstGeom prst="rect">
            <a:avLst/>
          </a:prstGeom>
          <a:noFill/>
          <a:ln w="9525">
            <a:noFill/>
            <a:miter lim="800000"/>
            <a:headEnd/>
            <a:tailEnd/>
          </a:ln>
        </p:spPr>
      </p:pic>
      <p:pic>
        <p:nvPicPr>
          <p:cNvPr id="68616" name="Picture 8"/>
          <p:cNvPicPr>
            <a:picLocks noChangeAspect="1" noChangeArrowheads="1"/>
          </p:cNvPicPr>
          <p:nvPr/>
        </p:nvPicPr>
        <p:blipFill>
          <a:blip r:embed="rId9" cstate="print"/>
          <a:srcRect/>
          <a:stretch>
            <a:fillRect/>
          </a:stretch>
        </p:blipFill>
        <p:spPr bwMode="auto">
          <a:xfrm>
            <a:off x="6296026" y="1941027"/>
            <a:ext cx="2752724" cy="138598"/>
          </a:xfrm>
          <a:prstGeom prst="rect">
            <a:avLst/>
          </a:prstGeom>
          <a:noFill/>
          <a:ln w="9525">
            <a:noFill/>
            <a:miter lim="800000"/>
            <a:headEnd/>
            <a:tailEnd/>
          </a:ln>
        </p:spPr>
      </p:pic>
      <p:sp>
        <p:nvSpPr>
          <p:cNvPr id="41" name="TextBox 40"/>
          <p:cNvSpPr txBox="1"/>
          <p:nvPr/>
        </p:nvSpPr>
        <p:spPr>
          <a:xfrm>
            <a:off x="2047875" y="5133975"/>
            <a:ext cx="5073761" cy="584775"/>
          </a:xfrm>
          <a:prstGeom prst="rect">
            <a:avLst/>
          </a:prstGeom>
          <a:noFill/>
        </p:spPr>
        <p:txBody>
          <a:bodyPr wrap="none" rtlCol="0">
            <a:spAutoFit/>
          </a:bodyPr>
          <a:lstStyle/>
          <a:p>
            <a:pPr algn="ctr"/>
            <a:r>
              <a:rPr lang="en-GB" sz="1600" dirty="0" smtClean="0"/>
              <a:t>The PDLP1 </a:t>
            </a:r>
            <a:r>
              <a:rPr lang="en-GB" sz="1600" dirty="0" err="1" smtClean="0"/>
              <a:t>transmembrane</a:t>
            </a:r>
            <a:r>
              <a:rPr lang="en-GB" sz="1600" dirty="0" smtClean="0"/>
              <a:t> domain is sufficient to target a </a:t>
            </a:r>
          </a:p>
          <a:p>
            <a:pPr algn="ctr"/>
            <a:r>
              <a:rPr lang="en-GB" sz="1600" dirty="0" smtClean="0"/>
              <a:t>fluorescent protein to </a:t>
            </a:r>
            <a:r>
              <a:rPr lang="en-GB" sz="1600" dirty="0" err="1" smtClean="0"/>
              <a:t>plasmodesmata</a:t>
            </a:r>
            <a:r>
              <a:rPr lang="en-GB" sz="1600" dirty="0" smtClean="0"/>
              <a:t> and to </a:t>
            </a:r>
            <a:r>
              <a:rPr lang="en-GB" sz="1600" dirty="0" err="1" smtClean="0"/>
              <a:t>haustoria</a:t>
            </a:r>
            <a:r>
              <a:rPr lang="en-GB" sz="1600" dirty="0" smtClean="0"/>
              <a:t> </a:t>
            </a:r>
            <a:endParaRPr lang="en-GB" sz="1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8" name="Picture 8"/>
          <p:cNvPicPr>
            <a:picLocks noChangeAspect="1" noChangeArrowheads="1"/>
          </p:cNvPicPr>
          <p:nvPr/>
        </p:nvPicPr>
        <p:blipFill>
          <a:blip r:embed="rId3" cstate="print"/>
          <a:srcRect/>
          <a:stretch>
            <a:fillRect/>
          </a:stretch>
        </p:blipFill>
        <p:spPr bwMode="auto">
          <a:xfrm>
            <a:off x="345264" y="952497"/>
            <a:ext cx="5673294" cy="1914943"/>
          </a:xfrm>
          <a:prstGeom prst="rect">
            <a:avLst/>
          </a:prstGeom>
          <a:noFill/>
          <a:ln w="9525">
            <a:noFill/>
            <a:miter lim="800000"/>
            <a:headEnd/>
            <a:tailEnd/>
          </a:ln>
        </p:spPr>
      </p:pic>
      <p:pic>
        <p:nvPicPr>
          <p:cNvPr id="66569" name="Picture 9"/>
          <p:cNvPicPr>
            <a:picLocks noChangeAspect="1" noChangeArrowheads="1"/>
          </p:cNvPicPr>
          <p:nvPr/>
        </p:nvPicPr>
        <p:blipFill>
          <a:blip r:embed="rId4" cstate="print"/>
          <a:srcRect/>
          <a:stretch>
            <a:fillRect/>
          </a:stretch>
        </p:blipFill>
        <p:spPr bwMode="auto">
          <a:xfrm>
            <a:off x="280955" y="2810462"/>
            <a:ext cx="5715940" cy="1914943"/>
          </a:xfrm>
          <a:prstGeom prst="rect">
            <a:avLst/>
          </a:prstGeom>
          <a:noFill/>
          <a:ln w="9525">
            <a:noFill/>
            <a:miter lim="800000"/>
            <a:headEnd/>
            <a:tailEnd/>
          </a:ln>
        </p:spPr>
      </p:pic>
      <p:pic>
        <p:nvPicPr>
          <p:cNvPr id="66570" name="Picture 10"/>
          <p:cNvPicPr>
            <a:picLocks noChangeAspect="1" noChangeArrowheads="1"/>
          </p:cNvPicPr>
          <p:nvPr/>
        </p:nvPicPr>
        <p:blipFill>
          <a:blip r:embed="rId5" cstate="print"/>
          <a:srcRect/>
          <a:stretch>
            <a:fillRect/>
          </a:stretch>
        </p:blipFill>
        <p:spPr bwMode="auto">
          <a:xfrm>
            <a:off x="297031" y="4830867"/>
            <a:ext cx="5704935" cy="1935579"/>
          </a:xfrm>
          <a:prstGeom prst="rect">
            <a:avLst/>
          </a:prstGeom>
          <a:noFill/>
          <a:ln w="9525">
            <a:noFill/>
            <a:miter lim="800000"/>
            <a:headEnd/>
            <a:tailEnd/>
          </a:ln>
        </p:spPr>
      </p:pic>
      <p:pic>
        <p:nvPicPr>
          <p:cNvPr id="66571" name="Picture 11"/>
          <p:cNvPicPr>
            <a:picLocks noChangeAspect="1" noChangeArrowheads="1"/>
          </p:cNvPicPr>
          <p:nvPr/>
        </p:nvPicPr>
        <p:blipFill>
          <a:blip r:embed="rId6" cstate="print"/>
          <a:srcRect/>
          <a:stretch>
            <a:fillRect/>
          </a:stretch>
        </p:blipFill>
        <p:spPr bwMode="auto">
          <a:xfrm>
            <a:off x="6017332" y="993644"/>
            <a:ext cx="3031418" cy="2462584"/>
          </a:xfrm>
          <a:prstGeom prst="rect">
            <a:avLst/>
          </a:prstGeom>
          <a:noFill/>
          <a:ln w="9525">
            <a:noFill/>
            <a:miter lim="800000"/>
            <a:headEnd/>
            <a:tailEnd/>
          </a:ln>
        </p:spPr>
      </p:pic>
      <p:sp>
        <p:nvSpPr>
          <p:cNvPr id="21" name="Rectangle 20"/>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130622" y="348335"/>
            <a:ext cx="5376921" cy="400110"/>
          </a:xfrm>
          <a:prstGeom prst="rect">
            <a:avLst/>
          </a:prstGeom>
          <a:noFill/>
        </p:spPr>
        <p:txBody>
          <a:bodyPr wrap="none" rtlCol="0">
            <a:spAutoFit/>
          </a:bodyPr>
          <a:lstStyle/>
          <a:p>
            <a:r>
              <a:rPr lang="en-GB" sz="2000" b="1" dirty="0" smtClean="0">
                <a:solidFill>
                  <a:schemeClr val="bg1">
                    <a:lumMod val="95000"/>
                  </a:schemeClr>
                </a:solidFill>
              </a:rPr>
              <a:t>PDLP1 regulates </a:t>
            </a:r>
            <a:r>
              <a:rPr lang="en-GB" sz="2000" b="1" dirty="0" err="1" smtClean="0">
                <a:solidFill>
                  <a:schemeClr val="bg1">
                    <a:lumMod val="95000"/>
                  </a:schemeClr>
                </a:solidFill>
              </a:rPr>
              <a:t>callose</a:t>
            </a:r>
            <a:r>
              <a:rPr lang="en-GB" sz="2000" b="1" dirty="0" smtClean="0">
                <a:solidFill>
                  <a:schemeClr val="bg1">
                    <a:lumMod val="95000"/>
                  </a:schemeClr>
                </a:solidFill>
              </a:rPr>
              <a:t> encasement of </a:t>
            </a:r>
            <a:r>
              <a:rPr lang="en-GB" sz="2000" b="1" dirty="0" err="1" smtClean="0">
                <a:solidFill>
                  <a:schemeClr val="bg1">
                    <a:lumMod val="95000"/>
                  </a:schemeClr>
                </a:solidFill>
              </a:rPr>
              <a:t>haustoria</a:t>
            </a:r>
            <a:endParaRPr lang="en-GB" sz="2000" b="1" dirty="0">
              <a:solidFill>
                <a:schemeClr val="bg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741641" y="1052736"/>
            <a:ext cx="7142727" cy="5400000"/>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5076056" y="5517233"/>
            <a:ext cx="3744416" cy="737468"/>
          </a:xfrm>
          <a:prstGeom prst="rect">
            <a:avLst/>
          </a:prstGeom>
          <a:noFill/>
          <a:ln w="9525">
            <a:noFill/>
            <a:miter lim="800000"/>
            <a:headEnd/>
            <a:tailEnd/>
          </a:ln>
        </p:spPr>
      </p:pic>
      <p:sp>
        <p:nvSpPr>
          <p:cNvPr id="6" name="Rectangle 5"/>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30622" y="348335"/>
            <a:ext cx="6112443" cy="400110"/>
          </a:xfrm>
          <a:prstGeom prst="rect">
            <a:avLst/>
          </a:prstGeom>
          <a:noFill/>
        </p:spPr>
        <p:txBody>
          <a:bodyPr wrap="none" rtlCol="0">
            <a:spAutoFit/>
          </a:bodyPr>
          <a:lstStyle/>
          <a:p>
            <a:r>
              <a:rPr lang="en-GB" sz="2000" b="1" dirty="0" smtClean="0">
                <a:solidFill>
                  <a:schemeClr val="bg1">
                    <a:lumMod val="95000"/>
                  </a:schemeClr>
                </a:solidFill>
              </a:rPr>
              <a:t>How does a </a:t>
            </a:r>
            <a:r>
              <a:rPr lang="en-GB" sz="2000" b="1" dirty="0" err="1" smtClean="0">
                <a:solidFill>
                  <a:schemeClr val="bg1">
                    <a:lumMod val="95000"/>
                  </a:schemeClr>
                </a:solidFill>
              </a:rPr>
              <a:t>plasmodesmal</a:t>
            </a:r>
            <a:r>
              <a:rPr lang="en-GB" sz="2000" b="1" dirty="0" smtClean="0">
                <a:solidFill>
                  <a:schemeClr val="bg1">
                    <a:lumMod val="95000"/>
                  </a:schemeClr>
                </a:solidFill>
              </a:rPr>
              <a:t> protein end up at </a:t>
            </a:r>
            <a:r>
              <a:rPr lang="en-GB" sz="2000" b="1" dirty="0" err="1" smtClean="0">
                <a:solidFill>
                  <a:schemeClr val="bg1">
                    <a:lumMod val="95000"/>
                  </a:schemeClr>
                </a:solidFill>
              </a:rPr>
              <a:t>haustoria</a:t>
            </a:r>
            <a:r>
              <a:rPr lang="en-GB" sz="2000" b="1" dirty="0" smtClean="0">
                <a:solidFill>
                  <a:schemeClr val="bg1">
                    <a:lumMod val="95000"/>
                  </a:schemeClr>
                </a:solidFill>
              </a:rPr>
              <a:t>?</a:t>
            </a:r>
            <a:endParaRPr lang="en-GB" sz="2000" b="1"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2310319" y="1404023"/>
            <a:ext cx="4596657" cy="4596657"/>
          </a:xfrm>
          <a:prstGeom prst="rect">
            <a:avLst/>
          </a:prstGeom>
          <a:noFill/>
          <a:ln w="9525">
            <a:noFill/>
            <a:miter lim="800000"/>
            <a:headEnd/>
            <a:tailEnd/>
          </a:ln>
        </p:spPr>
      </p:pic>
      <p:sp>
        <p:nvSpPr>
          <p:cNvPr id="9" name="TextBox 8"/>
          <p:cNvSpPr txBox="1"/>
          <p:nvPr/>
        </p:nvSpPr>
        <p:spPr>
          <a:xfrm>
            <a:off x="340468" y="943578"/>
            <a:ext cx="8208914" cy="369332"/>
          </a:xfrm>
          <a:prstGeom prst="rect">
            <a:avLst/>
          </a:prstGeom>
          <a:noFill/>
        </p:spPr>
        <p:txBody>
          <a:bodyPr wrap="none" rtlCol="0">
            <a:spAutoFit/>
          </a:bodyPr>
          <a:lstStyle/>
          <a:p>
            <a:r>
              <a:rPr lang="en-GB" dirty="0" smtClean="0"/>
              <a:t>Pull down assays with PDLP1-GFP identified patellin1, which localises to the cell plate </a:t>
            </a:r>
          </a:p>
        </p:txBody>
      </p:sp>
      <p:sp>
        <p:nvSpPr>
          <p:cNvPr id="11" name="Rectangle 10"/>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30622" y="348335"/>
            <a:ext cx="6112443" cy="400110"/>
          </a:xfrm>
          <a:prstGeom prst="rect">
            <a:avLst/>
          </a:prstGeom>
          <a:noFill/>
        </p:spPr>
        <p:txBody>
          <a:bodyPr wrap="none" rtlCol="0">
            <a:spAutoFit/>
          </a:bodyPr>
          <a:lstStyle/>
          <a:p>
            <a:r>
              <a:rPr lang="en-GB" sz="2000" b="1" dirty="0" smtClean="0">
                <a:solidFill>
                  <a:schemeClr val="bg1">
                    <a:lumMod val="95000"/>
                  </a:schemeClr>
                </a:solidFill>
              </a:rPr>
              <a:t>How does a </a:t>
            </a:r>
            <a:r>
              <a:rPr lang="en-GB" sz="2000" b="1" dirty="0" err="1" smtClean="0">
                <a:solidFill>
                  <a:schemeClr val="bg1">
                    <a:lumMod val="95000"/>
                  </a:schemeClr>
                </a:solidFill>
              </a:rPr>
              <a:t>plasmodesmal</a:t>
            </a:r>
            <a:r>
              <a:rPr lang="en-GB" sz="2000" b="1" dirty="0" smtClean="0">
                <a:solidFill>
                  <a:schemeClr val="bg1">
                    <a:lumMod val="95000"/>
                  </a:schemeClr>
                </a:solidFill>
              </a:rPr>
              <a:t> protein end up at </a:t>
            </a:r>
            <a:r>
              <a:rPr lang="en-GB" sz="2000" b="1" dirty="0" err="1" smtClean="0">
                <a:solidFill>
                  <a:schemeClr val="bg1">
                    <a:lumMod val="95000"/>
                  </a:schemeClr>
                </a:solidFill>
              </a:rPr>
              <a:t>haustoria</a:t>
            </a:r>
            <a:r>
              <a:rPr lang="en-GB" sz="2000" b="1" dirty="0" smtClean="0">
                <a:solidFill>
                  <a:schemeClr val="bg1">
                    <a:lumMod val="95000"/>
                  </a:schemeClr>
                </a:solidFill>
              </a:rPr>
              <a:t>?</a:t>
            </a:r>
            <a:endParaRPr lang="en-GB" sz="2000" b="1" dirty="0">
              <a:solidFill>
                <a:schemeClr val="bg1">
                  <a:lumMod val="95000"/>
                </a:schemeClr>
              </a:solidFill>
            </a:endParaRPr>
          </a:p>
        </p:txBody>
      </p:sp>
      <p:sp>
        <p:nvSpPr>
          <p:cNvPr id="13" name="Rectangle 143"/>
          <p:cNvSpPr>
            <a:spLocks noChangeArrowheads="1"/>
          </p:cNvSpPr>
          <p:nvPr/>
        </p:nvSpPr>
        <p:spPr bwMode="auto">
          <a:xfrm>
            <a:off x="4696838" y="3738123"/>
            <a:ext cx="886781" cy="276999"/>
          </a:xfrm>
          <a:prstGeom prst="rect">
            <a:avLst/>
          </a:prstGeom>
          <a:noFill/>
          <a:ln w="9525">
            <a:noFill/>
            <a:miter lim="800000"/>
            <a:headEnd/>
            <a:tailEnd/>
          </a:ln>
          <a:effectLst/>
        </p:spPr>
        <p:txBody>
          <a:bodyPr wrap="none">
            <a:spAutoFit/>
          </a:bodyPr>
          <a:lstStyle/>
          <a:p>
            <a:r>
              <a:rPr lang="en-GB" sz="1200" b="1" dirty="0" smtClean="0">
                <a:solidFill>
                  <a:schemeClr val="bg1"/>
                </a:solidFill>
              </a:rPr>
              <a:t>PDLP1-GFP</a:t>
            </a:r>
            <a:endParaRPr lang="en-GB" sz="1200" b="1" dirty="0">
              <a:solidFill>
                <a:schemeClr val="bg1"/>
              </a:solidFill>
            </a:endParaRPr>
          </a:p>
        </p:txBody>
      </p:sp>
      <p:sp>
        <p:nvSpPr>
          <p:cNvPr id="14" name="Rectangle 143"/>
          <p:cNvSpPr>
            <a:spLocks noChangeArrowheads="1"/>
          </p:cNvSpPr>
          <p:nvPr/>
        </p:nvSpPr>
        <p:spPr bwMode="auto">
          <a:xfrm>
            <a:off x="2353688" y="3738123"/>
            <a:ext cx="954107" cy="276999"/>
          </a:xfrm>
          <a:prstGeom prst="rect">
            <a:avLst/>
          </a:prstGeom>
          <a:noFill/>
          <a:ln w="9525">
            <a:noFill/>
            <a:miter lim="800000"/>
            <a:headEnd/>
            <a:tailEnd/>
          </a:ln>
          <a:effectLst/>
        </p:spPr>
        <p:txBody>
          <a:bodyPr wrap="none">
            <a:spAutoFit/>
          </a:bodyPr>
          <a:lstStyle/>
          <a:p>
            <a:r>
              <a:rPr lang="en-GB" sz="1200" b="1" dirty="0" smtClean="0">
                <a:solidFill>
                  <a:schemeClr val="bg1"/>
                </a:solidFill>
              </a:rPr>
              <a:t>Aniline blue</a:t>
            </a:r>
            <a:endParaRPr lang="en-GB" sz="1200" b="1" dirty="0">
              <a:solidFill>
                <a:schemeClr val="bg1"/>
              </a:solidFill>
            </a:endParaRPr>
          </a:p>
        </p:txBody>
      </p:sp>
      <p:sp>
        <p:nvSpPr>
          <p:cNvPr id="15" name="Rectangle 14"/>
          <p:cNvSpPr/>
          <p:nvPr/>
        </p:nvSpPr>
        <p:spPr>
          <a:xfrm>
            <a:off x="0" y="6192603"/>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634902" y="6329459"/>
            <a:ext cx="5294976" cy="369332"/>
          </a:xfrm>
          <a:prstGeom prst="rect">
            <a:avLst/>
          </a:prstGeom>
          <a:noFill/>
        </p:spPr>
        <p:txBody>
          <a:bodyPr wrap="none" rtlCol="0">
            <a:spAutoFit/>
          </a:bodyPr>
          <a:lstStyle/>
          <a:p>
            <a:r>
              <a:rPr lang="en-GB" b="1" dirty="0" smtClean="0">
                <a:solidFill>
                  <a:schemeClr val="bg1"/>
                </a:solidFill>
              </a:rPr>
              <a:t>Does </a:t>
            </a:r>
            <a:r>
              <a:rPr lang="en-GB" b="1" dirty="0" err="1" smtClean="0">
                <a:solidFill>
                  <a:schemeClr val="bg1"/>
                </a:solidFill>
              </a:rPr>
              <a:t>haustoria</a:t>
            </a:r>
            <a:r>
              <a:rPr lang="en-GB" b="1" dirty="0" smtClean="0">
                <a:solidFill>
                  <a:schemeClr val="bg1"/>
                </a:solidFill>
              </a:rPr>
              <a:t> formation mimic cell plate formation?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30622" y="348335"/>
            <a:ext cx="1996700" cy="400110"/>
          </a:xfrm>
          <a:prstGeom prst="rect">
            <a:avLst/>
          </a:prstGeom>
          <a:noFill/>
        </p:spPr>
        <p:txBody>
          <a:bodyPr wrap="none" rtlCol="0">
            <a:spAutoFit/>
          </a:bodyPr>
          <a:lstStyle/>
          <a:p>
            <a:r>
              <a:rPr lang="en-GB" sz="2000" b="1" dirty="0" smtClean="0">
                <a:solidFill>
                  <a:schemeClr val="bg1">
                    <a:lumMod val="95000"/>
                  </a:schemeClr>
                </a:solidFill>
              </a:rPr>
              <a:t>Future directions</a:t>
            </a:r>
            <a:endParaRPr lang="en-GB" sz="2000" b="1" dirty="0">
              <a:solidFill>
                <a:schemeClr val="bg1">
                  <a:lumMod val="95000"/>
                </a:schemeClr>
              </a:solidFill>
            </a:endParaRPr>
          </a:p>
        </p:txBody>
      </p:sp>
      <p:sp>
        <p:nvSpPr>
          <p:cNvPr id="6" name="TextBox 5"/>
          <p:cNvSpPr txBox="1"/>
          <p:nvPr/>
        </p:nvSpPr>
        <p:spPr>
          <a:xfrm>
            <a:off x="236330" y="975732"/>
            <a:ext cx="7745325" cy="3785652"/>
          </a:xfrm>
          <a:prstGeom prst="rect">
            <a:avLst/>
          </a:prstGeom>
          <a:noFill/>
        </p:spPr>
        <p:txBody>
          <a:bodyPr wrap="square" rtlCol="0">
            <a:spAutoFit/>
          </a:bodyPr>
          <a:lstStyle/>
          <a:p>
            <a:r>
              <a:rPr lang="en-GB" sz="1600" b="1" dirty="0" smtClean="0"/>
              <a:t>What is the mechanism by which LYM2 closes PD in the presence of chitin?</a:t>
            </a:r>
          </a:p>
          <a:p>
            <a:endParaRPr lang="en-GB" sz="1600" b="1" dirty="0" smtClean="0"/>
          </a:p>
          <a:p>
            <a:r>
              <a:rPr lang="en-GB" sz="1600" b="1" dirty="0" smtClean="0"/>
              <a:t>Why do cells become </a:t>
            </a:r>
            <a:r>
              <a:rPr lang="en-GB" sz="1600" b="1" dirty="0" err="1" smtClean="0"/>
              <a:t>symplastically</a:t>
            </a:r>
            <a:r>
              <a:rPr lang="en-GB" sz="1600" b="1" dirty="0" smtClean="0"/>
              <a:t> isolated following pathogen detection? </a:t>
            </a:r>
          </a:p>
          <a:p>
            <a:endParaRPr lang="en-GB" sz="1600" b="1" dirty="0" smtClean="0"/>
          </a:p>
          <a:p>
            <a:r>
              <a:rPr lang="en-GB" sz="1600" b="1" dirty="0" smtClean="0"/>
              <a:t>How can plant defence be enhanced by </a:t>
            </a:r>
            <a:r>
              <a:rPr lang="en-GB" sz="1600" b="1" dirty="0" err="1" smtClean="0"/>
              <a:t>symplastic</a:t>
            </a:r>
            <a:r>
              <a:rPr lang="en-GB" sz="1600" b="1" dirty="0" smtClean="0"/>
              <a:t> isolation?</a:t>
            </a:r>
          </a:p>
          <a:p>
            <a:endParaRPr lang="en-GB" sz="1600" b="1" dirty="0" smtClean="0"/>
          </a:p>
          <a:p>
            <a:endParaRPr lang="en-GB" sz="1600" b="1" dirty="0" smtClean="0"/>
          </a:p>
          <a:p>
            <a:r>
              <a:rPr lang="en-GB" sz="1600" b="1" dirty="0" smtClean="0"/>
              <a:t>What proteins close PD in the presence of flg22? Is there an equivalent Ax21 response?</a:t>
            </a:r>
          </a:p>
          <a:p>
            <a:endParaRPr lang="en-GB" sz="1600" b="1" dirty="0" smtClean="0"/>
          </a:p>
          <a:p>
            <a:endParaRPr lang="en-GB" sz="1600" b="1" dirty="0" smtClean="0"/>
          </a:p>
          <a:p>
            <a:endParaRPr lang="en-GB" sz="1600" b="1" dirty="0" smtClean="0"/>
          </a:p>
          <a:p>
            <a:r>
              <a:rPr lang="en-GB" sz="1600" b="1" dirty="0" smtClean="0"/>
              <a:t>How does PDLP1 regulate </a:t>
            </a:r>
            <a:r>
              <a:rPr lang="en-GB" sz="1600" b="1" dirty="0" err="1" smtClean="0"/>
              <a:t>callose</a:t>
            </a:r>
            <a:r>
              <a:rPr lang="en-GB" sz="1600" b="1" dirty="0" smtClean="0"/>
              <a:t> deposition at </a:t>
            </a:r>
            <a:r>
              <a:rPr lang="en-GB" sz="1600" b="1" dirty="0" err="1" smtClean="0"/>
              <a:t>plasmodesmata</a:t>
            </a:r>
            <a:r>
              <a:rPr lang="en-GB" sz="1600" b="1" dirty="0" smtClean="0"/>
              <a:t> and </a:t>
            </a:r>
            <a:r>
              <a:rPr lang="en-GB" sz="1600" b="1" dirty="0" err="1" smtClean="0"/>
              <a:t>haustoria</a:t>
            </a:r>
            <a:r>
              <a:rPr lang="en-GB" sz="1600" b="1" dirty="0" smtClean="0"/>
              <a:t>?</a:t>
            </a:r>
          </a:p>
          <a:p>
            <a:endParaRPr lang="en-GB" sz="1600" b="1" dirty="0" smtClean="0"/>
          </a:p>
          <a:p>
            <a:r>
              <a:rPr lang="en-GB" sz="1600" b="1" dirty="0" smtClean="0"/>
              <a:t>Does </a:t>
            </a:r>
            <a:r>
              <a:rPr lang="en-GB" sz="1600" b="1" dirty="0" err="1" smtClean="0"/>
              <a:t>haustorial</a:t>
            </a:r>
            <a:r>
              <a:rPr lang="en-GB" sz="1600" b="1" dirty="0" smtClean="0"/>
              <a:t> formation mimic cell plate formation?</a:t>
            </a:r>
          </a:p>
          <a:p>
            <a:endParaRPr lang="en-GB" sz="1600" b="1" dirty="0" smtClean="0"/>
          </a:p>
        </p:txBody>
      </p:sp>
      <p:sp>
        <p:nvSpPr>
          <p:cNvPr id="7" name="TextBox 6"/>
          <p:cNvSpPr txBox="1"/>
          <p:nvPr/>
        </p:nvSpPr>
        <p:spPr>
          <a:xfrm>
            <a:off x="522080" y="5617911"/>
            <a:ext cx="7745325" cy="1077218"/>
          </a:xfrm>
          <a:prstGeom prst="rect">
            <a:avLst/>
          </a:prstGeom>
          <a:solidFill>
            <a:schemeClr val="tx1">
              <a:lumMod val="65000"/>
              <a:lumOff val="35000"/>
            </a:schemeClr>
          </a:solidFill>
        </p:spPr>
        <p:txBody>
          <a:bodyPr wrap="square" rtlCol="0">
            <a:spAutoFit/>
          </a:bodyPr>
          <a:lstStyle/>
          <a:p>
            <a:pPr algn="ctr"/>
            <a:endParaRPr lang="en-GB" sz="1600" b="1" dirty="0" smtClean="0">
              <a:solidFill>
                <a:schemeClr val="bg1"/>
              </a:solidFill>
            </a:endParaRPr>
          </a:p>
          <a:p>
            <a:pPr algn="ctr"/>
            <a:r>
              <a:rPr lang="en-GB" sz="1600" b="1" dirty="0" smtClean="0">
                <a:solidFill>
                  <a:schemeClr val="bg1"/>
                </a:solidFill>
              </a:rPr>
              <a:t>How can we exploit this defence mechanism to enhance defence?</a:t>
            </a:r>
          </a:p>
          <a:p>
            <a:pPr algn="ctr"/>
            <a:endParaRPr lang="en-GB" sz="1600" b="1" dirty="0" smtClean="0">
              <a:solidFill>
                <a:schemeClr val="bg1"/>
              </a:solidFill>
            </a:endParaRPr>
          </a:p>
          <a:p>
            <a:pPr algn="ctr"/>
            <a:endParaRPr lang="en-GB" sz="1600" b="1" dirty="0" smtClean="0">
              <a:solidFill>
                <a:schemeClr val="bg1"/>
              </a:solidFill>
            </a:endParaRPr>
          </a:p>
        </p:txBody>
      </p:sp>
      <p:sp>
        <p:nvSpPr>
          <p:cNvPr id="8" name="TextBox 7"/>
          <p:cNvSpPr txBox="1"/>
          <p:nvPr/>
        </p:nvSpPr>
        <p:spPr>
          <a:xfrm>
            <a:off x="522080" y="4855924"/>
            <a:ext cx="7745325" cy="1077218"/>
          </a:xfrm>
          <a:prstGeom prst="rect">
            <a:avLst/>
          </a:prstGeom>
          <a:solidFill>
            <a:schemeClr val="tx1">
              <a:lumMod val="65000"/>
              <a:lumOff val="35000"/>
            </a:schemeClr>
          </a:solidFill>
        </p:spPr>
        <p:txBody>
          <a:bodyPr wrap="square" rtlCol="0">
            <a:spAutoFit/>
          </a:bodyPr>
          <a:lstStyle/>
          <a:p>
            <a:pPr algn="ctr"/>
            <a:endParaRPr lang="en-GB" sz="1600" b="1" dirty="0" smtClean="0">
              <a:solidFill>
                <a:schemeClr val="bg1"/>
              </a:solidFill>
            </a:endParaRPr>
          </a:p>
          <a:p>
            <a:pPr algn="ctr"/>
            <a:r>
              <a:rPr lang="en-GB" sz="1600" b="1" dirty="0" smtClean="0">
                <a:solidFill>
                  <a:schemeClr val="bg1"/>
                </a:solidFill>
              </a:rPr>
              <a:t>Can we model the spread of defence –associated signals to predict response?</a:t>
            </a:r>
            <a:endParaRPr lang="en-GB" sz="1600" b="1" dirty="0" smtClean="0">
              <a:solidFill>
                <a:schemeClr val="bg1"/>
              </a:solidFill>
            </a:endParaRPr>
          </a:p>
          <a:p>
            <a:pPr algn="ctr"/>
            <a:endParaRPr lang="en-GB" sz="1600" b="1" dirty="0" smtClean="0">
              <a:solidFill>
                <a:schemeClr val="bg1"/>
              </a:solidFill>
            </a:endParaRPr>
          </a:p>
          <a:p>
            <a:pPr algn="ctr"/>
            <a:endParaRPr lang="en-GB" sz="1600" b="1" dirty="0" smtClean="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84529"/>
            <a:ext cx="9144000" cy="71438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422619" y="838291"/>
            <a:ext cx="2280561" cy="400110"/>
          </a:xfrm>
          <a:prstGeom prst="rect">
            <a:avLst/>
          </a:prstGeom>
          <a:noFill/>
        </p:spPr>
        <p:txBody>
          <a:bodyPr wrap="none" rtlCol="0">
            <a:spAutoFit/>
          </a:bodyPr>
          <a:lstStyle/>
          <a:p>
            <a:pPr algn="ctr"/>
            <a:r>
              <a:rPr lang="en-GB" sz="2000" b="1" dirty="0" smtClean="0">
                <a:solidFill>
                  <a:schemeClr val="bg1">
                    <a:lumMod val="95000"/>
                  </a:schemeClr>
                </a:solidFill>
              </a:rPr>
              <a:t>Acknowledgements</a:t>
            </a:r>
            <a:endParaRPr lang="en-GB" sz="2000" b="1" dirty="0">
              <a:solidFill>
                <a:schemeClr val="bg1">
                  <a:lumMod val="95000"/>
                </a:schemeClr>
              </a:solidFill>
            </a:endParaRPr>
          </a:p>
        </p:txBody>
      </p:sp>
      <p:sp>
        <p:nvSpPr>
          <p:cNvPr id="6" name="TextBox 5"/>
          <p:cNvSpPr txBox="1"/>
          <p:nvPr/>
        </p:nvSpPr>
        <p:spPr>
          <a:xfrm>
            <a:off x="6081228" y="5188430"/>
            <a:ext cx="2252540" cy="1200329"/>
          </a:xfrm>
          <a:prstGeom prst="rect">
            <a:avLst/>
          </a:prstGeom>
          <a:noFill/>
        </p:spPr>
        <p:txBody>
          <a:bodyPr wrap="none" rtlCol="0">
            <a:spAutoFit/>
          </a:bodyPr>
          <a:lstStyle/>
          <a:p>
            <a:r>
              <a:rPr lang="en-GB" b="1" dirty="0" smtClean="0"/>
              <a:t>Marie-</a:t>
            </a:r>
            <a:r>
              <a:rPr lang="en-GB" b="1" dirty="0" err="1" smtClean="0"/>
              <a:t>Cécile</a:t>
            </a:r>
            <a:r>
              <a:rPr lang="en-GB" b="1" dirty="0" smtClean="0"/>
              <a:t> Caillaud</a:t>
            </a:r>
          </a:p>
          <a:p>
            <a:r>
              <a:rPr lang="en-GB" dirty="0" smtClean="0"/>
              <a:t>Lennart </a:t>
            </a:r>
            <a:r>
              <a:rPr lang="en-GB" dirty="0" err="1" smtClean="0"/>
              <a:t>Wirthmuller</a:t>
            </a:r>
            <a:endParaRPr lang="en-GB" dirty="0" smtClean="0"/>
          </a:p>
          <a:p>
            <a:r>
              <a:rPr lang="en-GB" dirty="0" smtClean="0"/>
              <a:t>Sophie Piquerez</a:t>
            </a:r>
          </a:p>
          <a:p>
            <a:r>
              <a:rPr lang="en-GB" b="1" dirty="0" smtClean="0"/>
              <a:t>Jonathan Jones</a:t>
            </a:r>
          </a:p>
        </p:txBody>
      </p:sp>
      <p:sp>
        <p:nvSpPr>
          <p:cNvPr id="7" name="TextBox 6"/>
          <p:cNvSpPr txBox="1"/>
          <p:nvPr/>
        </p:nvSpPr>
        <p:spPr>
          <a:xfrm>
            <a:off x="6035745" y="2804332"/>
            <a:ext cx="2934138" cy="1200329"/>
          </a:xfrm>
          <a:prstGeom prst="rect">
            <a:avLst/>
          </a:prstGeom>
          <a:noFill/>
          <a:ln w="28575">
            <a:solidFill>
              <a:schemeClr val="tx1">
                <a:lumMod val="65000"/>
                <a:lumOff val="35000"/>
              </a:schemeClr>
            </a:solidFill>
          </a:ln>
        </p:spPr>
        <p:txBody>
          <a:bodyPr wrap="square" rtlCol="0">
            <a:spAutoFit/>
          </a:bodyPr>
          <a:lstStyle/>
          <a:p>
            <a:r>
              <a:rPr lang="en-GB" b="1" dirty="0" smtClean="0"/>
              <a:t>Silke Robatzek</a:t>
            </a:r>
          </a:p>
          <a:p>
            <a:r>
              <a:rPr lang="en-GB" dirty="0" smtClean="0"/>
              <a:t>Martina Beck </a:t>
            </a:r>
          </a:p>
          <a:p>
            <a:r>
              <a:rPr lang="en-GB" dirty="0" err="1" smtClean="0"/>
              <a:t>Ji</a:t>
            </a:r>
            <a:r>
              <a:rPr lang="en-GB" dirty="0" smtClean="0"/>
              <a:t> Zhou </a:t>
            </a:r>
          </a:p>
          <a:p>
            <a:r>
              <a:rPr lang="en-GB" dirty="0" err="1" smtClean="0"/>
              <a:t>Heidrun</a:t>
            </a:r>
            <a:r>
              <a:rPr lang="en-GB" dirty="0" smtClean="0"/>
              <a:t> </a:t>
            </a:r>
            <a:r>
              <a:rPr lang="en-GB" dirty="0" err="1" smtClean="0"/>
              <a:t>Haweker</a:t>
            </a:r>
            <a:endParaRPr lang="en-GB" dirty="0" smtClean="0"/>
          </a:p>
        </p:txBody>
      </p:sp>
      <p:sp>
        <p:nvSpPr>
          <p:cNvPr id="10" name="TextBox 9"/>
          <p:cNvSpPr txBox="1"/>
          <p:nvPr/>
        </p:nvSpPr>
        <p:spPr>
          <a:xfrm>
            <a:off x="297499" y="2828117"/>
            <a:ext cx="2719847" cy="1200329"/>
          </a:xfrm>
          <a:prstGeom prst="rect">
            <a:avLst/>
          </a:prstGeom>
          <a:solidFill>
            <a:schemeClr val="tx1">
              <a:lumMod val="65000"/>
              <a:lumOff val="35000"/>
            </a:schemeClr>
          </a:solidFill>
        </p:spPr>
        <p:txBody>
          <a:bodyPr wrap="none" rtlCol="0">
            <a:spAutoFit/>
          </a:bodyPr>
          <a:lstStyle/>
          <a:p>
            <a:r>
              <a:rPr lang="en-GB" dirty="0" smtClean="0">
                <a:solidFill>
                  <a:schemeClr val="bg1"/>
                </a:solidFill>
              </a:rPr>
              <a:t>Yoselin Benitez-Alfonso</a:t>
            </a:r>
          </a:p>
          <a:p>
            <a:r>
              <a:rPr lang="en-GB" b="1" dirty="0" smtClean="0">
                <a:solidFill>
                  <a:schemeClr val="bg1"/>
                </a:solidFill>
              </a:rPr>
              <a:t>Andy Maule</a:t>
            </a:r>
          </a:p>
          <a:p>
            <a:r>
              <a:rPr lang="en-GB" dirty="0" smtClean="0">
                <a:solidFill>
                  <a:schemeClr val="bg1"/>
                </a:solidFill>
              </a:rPr>
              <a:t>Lourdes Fernandez-Calvino</a:t>
            </a:r>
          </a:p>
          <a:p>
            <a:r>
              <a:rPr lang="en-GB" dirty="0" smtClean="0">
                <a:solidFill>
                  <a:schemeClr val="bg1"/>
                </a:solidFill>
              </a:rPr>
              <a:t>John </a:t>
            </a:r>
            <a:r>
              <a:rPr lang="en-GB" dirty="0" err="1" smtClean="0">
                <a:solidFill>
                  <a:schemeClr val="bg1"/>
                </a:solidFill>
              </a:rPr>
              <a:t>Walshaw</a:t>
            </a:r>
            <a:endParaRPr lang="en-GB" dirty="0" smtClean="0">
              <a:solidFill>
                <a:schemeClr val="bg1"/>
              </a:solidFill>
            </a:endParaRPr>
          </a:p>
        </p:txBody>
      </p:sp>
      <p:pic>
        <p:nvPicPr>
          <p:cNvPr id="11" name="Picture 10" descr="JIC-LOGO.png"/>
          <p:cNvPicPr>
            <a:picLocks noChangeAspect="1"/>
          </p:cNvPicPr>
          <p:nvPr/>
        </p:nvPicPr>
        <p:blipFill>
          <a:blip r:embed="rId3" cstate="print"/>
          <a:stretch>
            <a:fillRect/>
          </a:stretch>
        </p:blipFill>
        <p:spPr>
          <a:xfrm>
            <a:off x="449020" y="2063417"/>
            <a:ext cx="1333500" cy="609600"/>
          </a:xfrm>
          <a:prstGeom prst="rect">
            <a:avLst/>
          </a:prstGeom>
        </p:spPr>
      </p:pic>
      <p:pic>
        <p:nvPicPr>
          <p:cNvPr id="12" name="Picture 11" descr="TSL-logo.png"/>
          <p:cNvPicPr>
            <a:picLocks noChangeAspect="1"/>
          </p:cNvPicPr>
          <p:nvPr/>
        </p:nvPicPr>
        <p:blipFill>
          <a:blip r:embed="rId4" cstate="print"/>
          <a:stretch>
            <a:fillRect/>
          </a:stretch>
        </p:blipFill>
        <p:spPr>
          <a:xfrm>
            <a:off x="6188145" y="2136304"/>
            <a:ext cx="2095500" cy="342900"/>
          </a:xfrm>
          <a:prstGeom prst="rect">
            <a:avLst/>
          </a:prstGeom>
        </p:spPr>
      </p:pic>
      <p:sp>
        <p:nvSpPr>
          <p:cNvPr id="13" name="TextBox 12"/>
          <p:cNvSpPr txBox="1"/>
          <p:nvPr/>
        </p:nvSpPr>
        <p:spPr>
          <a:xfrm>
            <a:off x="6046629" y="4132381"/>
            <a:ext cx="1663597" cy="923330"/>
          </a:xfrm>
          <a:prstGeom prst="rect">
            <a:avLst/>
          </a:prstGeom>
          <a:noFill/>
        </p:spPr>
        <p:txBody>
          <a:bodyPr wrap="none" rtlCol="0">
            <a:spAutoFit/>
          </a:bodyPr>
          <a:lstStyle/>
          <a:p>
            <a:r>
              <a:rPr lang="en-GB" dirty="0" smtClean="0"/>
              <a:t>Cyril Zipfel</a:t>
            </a:r>
          </a:p>
          <a:p>
            <a:r>
              <a:rPr lang="en-GB" dirty="0" smtClean="0"/>
              <a:t>Freddy Boutrot</a:t>
            </a:r>
          </a:p>
          <a:p>
            <a:r>
              <a:rPr lang="en-GB" dirty="0" err="1" smtClean="0"/>
              <a:t>Cécile</a:t>
            </a:r>
            <a:r>
              <a:rPr lang="en-GB" dirty="0" smtClean="0"/>
              <a:t> Segonzac</a:t>
            </a:r>
          </a:p>
        </p:txBody>
      </p:sp>
      <p:pic>
        <p:nvPicPr>
          <p:cNvPr id="4098" name="Picture 2" descr="http://upload.wikimedia.org/wikipedia/commons/thumb/a/a0/Uni_gottingen_siegel.svg/220px-Uni_gottingen_siegel.svg.png">
            <a:hlinkClick r:id="rId5"/>
          </p:cNvPr>
          <p:cNvPicPr>
            <a:picLocks noChangeAspect="1" noChangeArrowheads="1"/>
          </p:cNvPicPr>
          <p:nvPr/>
        </p:nvPicPr>
        <p:blipFill>
          <a:blip r:embed="rId6" cstate="print"/>
          <a:srcRect/>
          <a:stretch>
            <a:fillRect/>
          </a:stretch>
        </p:blipFill>
        <p:spPr bwMode="auto">
          <a:xfrm>
            <a:off x="4052666" y="1967820"/>
            <a:ext cx="856796" cy="821746"/>
          </a:xfrm>
          <a:prstGeom prst="rect">
            <a:avLst/>
          </a:prstGeom>
          <a:noFill/>
        </p:spPr>
      </p:pic>
      <p:sp>
        <p:nvSpPr>
          <p:cNvPr id="14" name="Rectangle 13"/>
          <p:cNvSpPr/>
          <p:nvPr/>
        </p:nvSpPr>
        <p:spPr>
          <a:xfrm>
            <a:off x="3013236" y="2808905"/>
            <a:ext cx="2897709" cy="1477328"/>
          </a:xfrm>
          <a:prstGeom prst="rect">
            <a:avLst/>
          </a:prstGeom>
        </p:spPr>
        <p:txBody>
          <a:bodyPr wrap="square">
            <a:spAutoFit/>
          </a:bodyPr>
          <a:lstStyle/>
          <a:p>
            <a:pPr algn="ctr"/>
            <a:r>
              <a:rPr lang="en-GB" b="1" dirty="0" smtClean="0"/>
              <a:t>Georg-August-</a:t>
            </a:r>
            <a:r>
              <a:rPr lang="en-GB" b="1" dirty="0" err="1" smtClean="0"/>
              <a:t>Universität</a:t>
            </a:r>
            <a:r>
              <a:rPr lang="en-GB" b="1" dirty="0" smtClean="0"/>
              <a:t> </a:t>
            </a:r>
            <a:r>
              <a:rPr lang="en-GB" b="1" dirty="0" err="1" smtClean="0"/>
              <a:t>Göttingen</a:t>
            </a:r>
            <a:endParaRPr lang="en-GB" b="1" dirty="0" smtClean="0"/>
          </a:p>
          <a:p>
            <a:pPr algn="ctr"/>
            <a:endParaRPr lang="en-GB" b="1" dirty="0" smtClean="0"/>
          </a:p>
          <a:p>
            <a:pPr algn="ctr"/>
            <a:r>
              <a:rPr lang="en-GB" dirty="0" smtClean="0"/>
              <a:t>Volker Lipka</a:t>
            </a:r>
          </a:p>
          <a:p>
            <a:pPr algn="ctr"/>
            <a:r>
              <a:rPr lang="en-GB" dirty="0" smtClean="0"/>
              <a:t>Elena Petutschnig</a:t>
            </a:r>
            <a:endParaRPr lang="en-GB" dirty="0"/>
          </a:p>
        </p:txBody>
      </p:sp>
      <p:pic>
        <p:nvPicPr>
          <p:cNvPr id="15" name="Picture 4" descr="http://www.1000steine.com/brickset/images/7079-1.jpg"/>
          <p:cNvPicPr>
            <a:picLocks noChangeAspect="1" noChangeArrowheads="1"/>
          </p:cNvPicPr>
          <p:nvPr/>
        </p:nvPicPr>
        <p:blipFill>
          <a:blip r:embed="rId7" cstate="print"/>
          <a:srcRect/>
          <a:stretch>
            <a:fillRect/>
          </a:stretch>
        </p:blipFill>
        <p:spPr bwMode="auto">
          <a:xfrm>
            <a:off x="2812475" y="4572000"/>
            <a:ext cx="2946066" cy="1926770"/>
          </a:xfrm>
          <a:prstGeom prst="rect">
            <a:avLst/>
          </a:prstGeom>
          <a:noFill/>
        </p:spPr>
      </p:pic>
      <p:sp>
        <p:nvSpPr>
          <p:cNvPr id="18" name="TextBox 17"/>
          <p:cNvSpPr txBox="1"/>
          <p:nvPr/>
        </p:nvSpPr>
        <p:spPr>
          <a:xfrm>
            <a:off x="303054" y="4475281"/>
            <a:ext cx="2228495" cy="923330"/>
          </a:xfrm>
          <a:prstGeom prst="rect">
            <a:avLst/>
          </a:prstGeom>
          <a:noFill/>
        </p:spPr>
        <p:txBody>
          <a:bodyPr wrap="none" rtlCol="0">
            <a:spAutoFit/>
          </a:bodyPr>
          <a:lstStyle/>
          <a:p>
            <a:r>
              <a:rPr lang="en-GB" dirty="0" err="1" smtClean="0"/>
              <a:t>Henk-jan</a:t>
            </a:r>
            <a:r>
              <a:rPr lang="en-GB" dirty="0" smtClean="0"/>
              <a:t> </a:t>
            </a:r>
            <a:r>
              <a:rPr lang="en-GB" dirty="0" err="1" smtClean="0"/>
              <a:t>Schoonbeek</a:t>
            </a:r>
            <a:endParaRPr lang="en-GB" dirty="0" smtClean="0"/>
          </a:p>
          <a:p>
            <a:r>
              <a:rPr lang="en-GB" dirty="0" smtClean="0"/>
              <a:t>Yang Zhang</a:t>
            </a:r>
          </a:p>
          <a:p>
            <a:r>
              <a:rPr lang="en-GB" dirty="0" smtClean="0"/>
              <a:t>Chris </a:t>
            </a:r>
            <a:r>
              <a:rPr lang="en-GB" dirty="0" err="1" smtClean="0"/>
              <a:t>Ridout</a:t>
            </a:r>
            <a:endParaRPr lang="en-GB"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www.forestryimages.org/images/768x512/5390510.jpg"/>
          <p:cNvPicPr>
            <a:picLocks noChangeAspect="1" noChangeArrowheads="1"/>
          </p:cNvPicPr>
          <p:nvPr/>
        </p:nvPicPr>
        <p:blipFill>
          <a:blip r:embed="rId3" cstate="print"/>
          <a:srcRect/>
          <a:stretch>
            <a:fillRect/>
          </a:stretch>
        </p:blipFill>
        <p:spPr bwMode="auto">
          <a:xfrm>
            <a:off x="3802290" y="0"/>
            <a:ext cx="3590931" cy="2402795"/>
          </a:xfrm>
          <a:prstGeom prst="rect">
            <a:avLst/>
          </a:prstGeom>
          <a:noFill/>
        </p:spPr>
      </p:pic>
      <p:pic>
        <p:nvPicPr>
          <p:cNvPr id="56338" name="Picture 18" descr="http://www.mpg.de/645415/zoom.jpeg"/>
          <p:cNvPicPr>
            <a:picLocks noChangeAspect="1" noChangeArrowheads="1"/>
          </p:cNvPicPr>
          <p:nvPr/>
        </p:nvPicPr>
        <p:blipFill>
          <a:blip r:embed="rId4" cstate="print"/>
          <a:srcRect/>
          <a:stretch>
            <a:fillRect/>
          </a:stretch>
        </p:blipFill>
        <p:spPr bwMode="auto">
          <a:xfrm rot="5400000">
            <a:off x="5479134" y="1429648"/>
            <a:ext cx="5094514" cy="2235218"/>
          </a:xfrm>
          <a:prstGeom prst="rect">
            <a:avLst/>
          </a:prstGeom>
          <a:noFill/>
        </p:spPr>
      </p:pic>
      <p:pic>
        <p:nvPicPr>
          <p:cNvPr id="56332" name="Picture 12" descr="http://lh3.ggpht.com/_pDbHxU8U8sg/TDSQEJgqi4I/AAAAAAAACuU/w-FhPrYcLgw/mildew.jpg"/>
          <p:cNvPicPr>
            <a:picLocks noChangeAspect="1" noChangeArrowheads="1"/>
          </p:cNvPicPr>
          <p:nvPr/>
        </p:nvPicPr>
        <p:blipFill>
          <a:blip r:embed="rId5" cstate="print"/>
          <a:srcRect/>
          <a:stretch>
            <a:fillRect/>
          </a:stretch>
        </p:blipFill>
        <p:spPr bwMode="auto">
          <a:xfrm>
            <a:off x="-696685" y="5183110"/>
            <a:ext cx="3255283" cy="2170189"/>
          </a:xfrm>
          <a:prstGeom prst="rect">
            <a:avLst/>
          </a:prstGeom>
          <a:noFill/>
        </p:spPr>
      </p:pic>
      <p:pic>
        <p:nvPicPr>
          <p:cNvPr id="56334" name="Picture 14" descr="http://media.eurekalert.org/multimedia_prod/pub/web/27547_web.jpg"/>
          <p:cNvPicPr>
            <a:picLocks noChangeAspect="1" noChangeArrowheads="1"/>
          </p:cNvPicPr>
          <p:nvPr/>
        </p:nvPicPr>
        <p:blipFill>
          <a:blip r:embed="rId6" cstate="print"/>
          <a:srcRect/>
          <a:stretch>
            <a:fillRect/>
          </a:stretch>
        </p:blipFill>
        <p:spPr bwMode="auto">
          <a:xfrm>
            <a:off x="5334000" y="2264228"/>
            <a:ext cx="3810000" cy="2857500"/>
          </a:xfrm>
          <a:prstGeom prst="rect">
            <a:avLst/>
          </a:prstGeom>
          <a:noFill/>
        </p:spPr>
      </p:pic>
      <p:pic>
        <p:nvPicPr>
          <p:cNvPr id="56324" name="Picture 4" descr="http://www.sciencephoto.com/image/82162/large/C0017761-Powdery_Mildew_Erysiphe_graminis_-SPL.jpg"/>
          <p:cNvPicPr>
            <a:picLocks noChangeAspect="1" noChangeArrowheads="1"/>
          </p:cNvPicPr>
          <p:nvPr/>
        </p:nvPicPr>
        <p:blipFill>
          <a:blip r:embed="rId7" cstate="print"/>
          <a:srcRect/>
          <a:stretch>
            <a:fillRect/>
          </a:stretch>
        </p:blipFill>
        <p:spPr bwMode="auto">
          <a:xfrm>
            <a:off x="0" y="2519590"/>
            <a:ext cx="2854148" cy="3445782"/>
          </a:xfrm>
          <a:prstGeom prst="rect">
            <a:avLst/>
          </a:prstGeom>
          <a:noFill/>
        </p:spPr>
      </p:pic>
      <p:pic>
        <p:nvPicPr>
          <p:cNvPr id="56328" name="Picture 8" descr="http://www.musarama.org/upload/high/xanthomonas-leaf-symptoms.jpg"/>
          <p:cNvPicPr>
            <a:picLocks noChangeAspect="1" noChangeArrowheads="1"/>
          </p:cNvPicPr>
          <p:nvPr/>
        </p:nvPicPr>
        <p:blipFill>
          <a:blip r:embed="rId8" cstate="print"/>
          <a:srcRect/>
          <a:stretch>
            <a:fillRect/>
          </a:stretch>
        </p:blipFill>
        <p:spPr bwMode="auto">
          <a:xfrm>
            <a:off x="0" y="0"/>
            <a:ext cx="3959226" cy="2969420"/>
          </a:xfrm>
          <a:prstGeom prst="rect">
            <a:avLst/>
          </a:prstGeom>
          <a:noFill/>
        </p:spPr>
      </p:pic>
      <p:pic>
        <p:nvPicPr>
          <p:cNvPr id="56326" name="Picture 6" descr="http://horticulturetalk.files.wordpress.com/2010/01/tomato_d2b-early-blight-rpitblado_zoom.jpg"/>
          <p:cNvPicPr>
            <a:picLocks noChangeAspect="1" noChangeArrowheads="1"/>
          </p:cNvPicPr>
          <p:nvPr/>
        </p:nvPicPr>
        <p:blipFill>
          <a:blip r:embed="rId9" cstate="print"/>
          <a:srcRect/>
          <a:stretch>
            <a:fillRect/>
          </a:stretch>
        </p:blipFill>
        <p:spPr bwMode="auto">
          <a:xfrm>
            <a:off x="2805622" y="2046061"/>
            <a:ext cx="4193890" cy="2841625"/>
          </a:xfrm>
          <a:prstGeom prst="rect">
            <a:avLst/>
          </a:prstGeom>
          <a:noFill/>
        </p:spPr>
      </p:pic>
      <p:pic>
        <p:nvPicPr>
          <p:cNvPr id="56330" name="Picture 10" descr="http://www.mississippi-crops.com/wp-content/gallery/disease-photos/cotton-boll-rot.jpg"/>
          <p:cNvPicPr>
            <a:picLocks noChangeAspect="1" noChangeArrowheads="1"/>
          </p:cNvPicPr>
          <p:nvPr/>
        </p:nvPicPr>
        <p:blipFill>
          <a:blip r:embed="rId10" cstate="print"/>
          <a:srcRect/>
          <a:stretch>
            <a:fillRect/>
          </a:stretch>
        </p:blipFill>
        <p:spPr bwMode="auto">
          <a:xfrm>
            <a:off x="5391604" y="4347164"/>
            <a:ext cx="3752396" cy="2510836"/>
          </a:xfrm>
          <a:prstGeom prst="rect">
            <a:avLst/>
          </a:prstGeom>
          <a:noFill/>
        </p:spPr>
      </p:pic>
      <p:pic>
        <p:nvPicPr>
          <p:cNvPr id="56336" name="Picture 16" descr="http://images.sciencedaily.com/2008/06/080629075019-large.jpg"/>
          <p:cNvPicPr>
            <a:picLocks noChangeAspect="1" noChangeArrowheads="1"/>
          </p:cNvPicPr>
          <p:nvPr/>
        </p:nvPicPr>
        <p:blipFill>
          <a:blip r:embed="rId11" cstate="print"/>
          <a:srcRect/>
          <a:stretch>
            <a:fillRect/>
          </a:stretch>
        </p:blipFill>
        <p:spPr bwMode="auto">
          <a:xfrm>
            <a:off x="1973489" y="4870903"/>
            <a:ext cx="3861254" cy="2561298"/>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45564" y="1104601"/>
            <a:ext cx="2704074" cy="2490425"/>
          </a:xfrm>
          <a:prstGeom prst="rect">
            <a:avLst/>
          </a:prstGeom>
          <a:noFill/>
        </p:spPr>
        <p:txBody>
          <a:bodyPr wrap="none" rtlCol="0">
            <a:spAutoFit/>
          </a:bodyPr>
          <a:lstStyle/>
          <a:p>
            <a:pPr>
              <a:lnSpc>
                <a:spcPct val="125000"/>
              </a:lnSpc>
            </a:pPr>
            <a:r>
              <a:rPr lang="en-GB" b="1" dirty="0" smtClean="0"/>
              <a:t>PAMP-triggered responses</a:t>
            </a:r>
          </a:p>
          <a:p>
            <a:pPr>
              <a:lnSpc>
                <a:spcPct val="125000"/>
              </a:lnSpc>
            </a:pPr>
            <a:r>
              <a:rPr lang="en-GB" sz="1600" dirty="0" smtClean="0"/>
              <a:t>MAPK signalling cascades</a:t>
            </a:r>
          </a:p>
          <a:p>
            <a:pPr>
              <a:lnSpc>
                <a:spcPct val="125000"/>
              </a:lnSpc>
            </a:pPr>
            <a:r>
              <a:rPr lang="en-GB" sz="1600" dirty="0" smtClean="0"/>
              <a:t>[ROS]</a:t>
            </a:r>
          </a:p>
          <a:p>
            <a:pPr>
              <a:lnSpc>
                <a:spcPct val="125000"/>
              </a:lnSpc>
            </a:pPr>
            <a:r>
              <a:rPr lang="en-GB" sz="1600" dirty="0" err="1" smtClean="0"/>
              <a:t>Stomatal</a:t>
            </a:r>
            <a:r>
              <a:rPr lang="en-GB" sz="1600" dirty="0" smtClean="0"/>
              <a:t> closure</a:t>
            </a:r>
          </a:p>
          <a:p>
            <a:pPr>
              <a:lnSpc>
                <a:spcPct val="125000"/>
              </a:lnSpc>
            </a:pPr>
            <a:r>
              <a:rPr lang="en-GB" sz="1600" dirty="0" smtClean="0"/>
              <a:t>Gene induction</a:t>
            </a:r>
          </a:p>
          <a:p>
            <a:pPr>
              <a:lnSpc>
                <a:spcPct val="125000"/>
              </a:lnSpc>
            </a:pPr>
            <a:r>
              <a:rPr lang="en-GB" sz="1600" dirty="0" err="1" smtClean="0"/>
              <a:t>Callose</a:t>
            </a:r>
            <a:r>
              <a:rPr lang="en-GB" sz="1600" dirty="0" smtClean="0"/>
              <a:t> deposition</a:t>
            </a:r>
          </a:p>
          <a:p>
            <a:pPr>
              <a:lnSpc>
                <a:spcPct val="125000"/>
              </a:lnSpc>
            </a:pPr>
            <a:r>
              <a:rPr lang="en-GB" sz="1600" dirty="0" smtClean="0"/>
              <a:t>[Ca</a:t>
            </a:r>
            <a:r>
              <a:rPr lang="en-GB" sz="1600" baseline="30000" dirty="0" smtClean="0"/>
              <a:t>2+</a:t>
            </a:r>
            <a:r>
              <a:rPr lang="en-GB" sz="1600" dirty="0" smtClean="0"/>
              <a:t>]</a:t>
            </a:r>
          </a:p>
          <a:p>
            <a:pPr>
              <a:lnSpc>
                <a:spcPct val="125000"/>
              </a:lnSpc>
            </a:pPr>
            <a:endParaRPr lang="en-GB" sz="1600" baseline="30000" dirty="0" smtClean="0"/>
          </a:p>
        </p:txBody>
      </p:sp>
      <p:sp>
        <p:nvSpPr>
          <p:cNvPr id="8" name="TextBox 7"/>
          <p:cNvSpPr txBox="1"/>
          <p:nvPr/>
        </p:nvSpPr>
        <p:spPr>
          <a:xfrm>
            <a:off x="4445564" y="4735904"/>
            <a:ext cx="4368440" cy="738664"/>
          </a:xfrm>
          <a:prstGeom prst="rect">
            <a:avLst/>
          </a:prstGeom>
          <a:noFill/>
        </p:spPr>
        <p:txBody>
          <a:bodyPr wrap="none" rtlCol="0">
            <a:spAutoFit/>
          </a:bodyPr>
          <a:lstStyle/>
          <a:p>
            <a:r>
              <a:rPr lang="en-GB" b="1" dirty="0" err="1" smtClean="0"/>
              <a:t>Effector</a:t>
            </a:r>
            <a:r>
              <a:rPr lang="en-GB" b="1" dirty="0" smtClean="0"/>
              <a:t>-triggered responses</a:t>
            </a:r>
          </a:p>
          <a:p>
            <a:pPr>
              <a:lnSpc>
                <a:spcPct val="150000"/>
              </a:lnSpc>
            </a:pPr>
            <a:r>
              <a:rPr lang="en-GB" sz="1600" dirty="0" smtClean="0"/>
              <a:t>Hypersensitive response – programmed cell death</a:t>
            </a:r>
          </a:p>
        </p:txBody>
      </p:sp>
      <p:pic>
        <p:nvPicPr>
          <p:cNvPr id="39937" name="Picture 1"/>
          <p:cNvPicPr>
            <a:picLocks noChangeAspect="1" noChangeArrowheads="1"/>
          </p:cNvPicPr>
          <p:nvPr/>
        </p:nvPicPr>
        <p:blipFill>
          <a:blip r:embed="rId3" cstate="print"/>
          <a:srcRect/>
          <a:stretch>
            <a:fillRect/>
          </a:stretch>
        </p:blipFill>
        <p:spPr bwMode="auto">
          <a:xfrm>
            <a:off x="332469" y="2790609"/>
            <a:ext cx="1249363" cy="1146175"/>
          </a:xfrm>
          <a:prstGeom prst="rect">
            <a:avLst/>
          </a:prstGeom>
          <a:noFill/>
          <a:ln w="9525">
            <a:noFill/>
            <a:miter lim="800000"/>
            <a:headEnd/>
            <a:tailEnd/>
          </a:ln>
        </p:spPr>
      </p:pic>
      <p:pic>
        <p:nvPicPr>
          <p:cNvPr id="39938" name="Picture 2"/>
          <p:cNvPicPr>
            <a:picLocks noChangeAspect="1" noChangeArrowheads="1"/>
          </p:cNvPicPr>
          <p:nvPr/>
        </p:nvPicPr>
        <p:blipFill>
          <a:blip r:embed="rId4" cstate="print"/>
          <a:srcRect/>
          <a:stretch>
            <a:fillRect/>
          </a:stretch>
        </p:blipFill>
        <p:spPr bwMode="auto">
          <a:xfrm>
            <a:off x="2309133" y="1247554"/>
            <a:ext cx="2000250" cy="1487487"/>
          </a:xfrm>
          <a:prstGeom prst="rect">
            <a:avLst/>
          </a:prstGeom>
          <a:noFill/>
          <a:ln w="9525">
            <a:noFill/>
            <a:miter lim="800000"/>
            <a:headEnd/>
            <a:tailEnd/>
          </a:ln>
        </p:spPr>
      </p:pic>
      <p:pic>
        <p:nvPicPr>
          <p:cNvPr id="39939" name="Picture 3"/>
          <p:cNvPicPr>
            <a:picLocks noChangeAspect="1" noChangeArrowheads="1"/>
          </p:cNvPicPr>
          <p:nvPr/>
        </p:nvPicPr>
        <p:blipFill>
          <a:blip r:embed="rId5" cstate="print"/>
          <a:srcRect/>
          <a:stretch>
            <a:fillRect/>
          </a:stretch>
        </p:blipFill>
        <p:spPr bwMode="auto">
          <a:xfrm>
            <a:off x="2086883" y="3963766"/>
            <a:ext cx="2292350" cy="1390650"/>
          </a:xfrm>
          <a:prstGeom prst="rect">
            <a:avLst/>
          </a:prstGeom>
          <a:noFill/>
          <a:ln w="9525">
            <a:noFill/>
            <a:miter lim="800000"/>
            <a:headEnd/>
            <a:tailEnd/>
          </a:ln>
        </p:spPr>
      </p:pic>
      <p:grpSp>
        <p:nvGrpSpPr>
          <p:cNvPr id="18" name="Group 17"/>
          <p:cNvGrpSpPr/>
          <p:nvPr/>
        </p:nvGrpSpPr>
        <p:grpSpPr>
          <a:xfrm>
            <a:off x="3624944" y="2307778"/>
            <a:ext cx="1796144" cy="1970315"/>
            <a:chOff x="3624944" y="2111830"/>
            <a:chExt cx="1796144" cy="1970315"/>
          </a:xfrm>
        </p:grpSpPr>
        <p:sp>
          <p:nvSpPr>
            <p:cNvPr id="13" name="Arc 12"/>
            <p:cNvSpPr/>
            <p:nvPr/>
          </p:nvSpPr>
          <p:spPr>
            <a:xfrm rot="5400000">
              <a:off x="3477987" y="2258787"/>
              <a:ext cx="1970315" cy="1676401"/>
            </a:xfrm>
            <a:prstGeom prst="arc">
              <a:avLst>
                <a:gd name="adj1" fmla="val 16524502"/>
                <a:gd name="adj2" fmla="val 0"/>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7" name="Straight Connector 16"/>
            <p:cNvCxnSpPr/>
            <p:nvPr/>
          </p:nvCxnSpPr>
          <p:spPr>
            <a:xfrm>
              <a:off x="5170716" y="3178630"/>
              <a:ext cx="250372" cy="0"/>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39941" name="Picture 5"/>
          <p:cNvPicPr>
            <a:picLocks noChangeAspect="1" noChangeArrowheads="1"/>
          </p:cNvPicPr>
          <p:nvPr/>
        </p:nvPicPr>
        <p:blipFill>
          <a:blip r:embed="rId6" cstate="print"/>
          <a:srcRect/>
          <a:stretch>
            <a:fillRect/>
          </a:stretch>
        </p:blipFill>
        <p:spPr bwMode="auto">
          <a:xfrm>
            <a:off x="5642658" y="5618842"/>
            <a:ext cx="1755775" cy="1206500"/>
          </a:xfrm>
          <a:prstGeom prst="rect">
            <a:avLst/>
          </a:prstGeom>
          <a:noFill/>
          <a:ln w="9525">
            <a:noFill/>
            <a:miter lim="800000"/>
            <a:headEnd/>
            <a:tailEnd/>
          </a:ln>
        </p:spPr>
      </p:pic>
      <p:sp>
        <p:nvSpPr>
          <p:cNvPr id="20" name="TextBox 19"/>
          <p:cNvSpPr txBox="1"/>
          <p:nvPr/>
        </p:nvSpPr>
        <p:spPr>
          <a:xfrm>
            <a:off x="6400800" y="3679379"/>
            <a:ext cx="1492716" cy="369332"/>
          </a:xfrm>
          <a:prstGeom prst="rect">
            <a:avLst/>
          </a:prstGeom>
          <a:noFill/>
          <a:ln w="28575">
            <a:solidFill>
              <a:srgbClr val="FF0000"/>
            </a:solidFill>
          </a:ln>
        </p:spPr>
        <p:txBody>
          <a:bodyPr wrap="none" rtlCol="0">
            <a:spAutoFit/>
          </a:bodyPr>
          <a:lstStyle/>
          <a:p>
            <a:r>
              <a:rPr lang="en-GB" b="1" dirty="0" smtClean="0">
                <a:latin typeface="Times New Roman" pitchFamily="18" charset="0"/>
                <a:cs typeface="Times New Roman" pitchFamily="18" charset="0"/>
              </a:rPr>
              <a:t>INFECTION</a:t>
            </a:r>
            <a:endParaRPr lang="en-GB" b="1" dirty="0">
              <a:latin typeface="Times New Roman" pitchFamily="18" charset="0"/>
              <a:cs typeface="Times New Roman" pitchFamily="18" charset="0"/>
            </a:endParaRPr>
          </a:p>
        </p:txBody>
      </p:sp>
      <p:cxnSp>
        <p:nvCxnSpPr>
          <p:cNvPr id="22" name="Straight Arrow Connector 21"/>
          <p:cNvCxnSpPr/>
          <p:nvPr/>
        </p:nvCxnSpPr>
        <p:spPr>
          <a:xfrm>
            <a:off x="5410200" y="3864436"/>
            <a:ext cx="707571" cy="0"/>
          </a:xfrm>
          <a:prstGeom prst="straightConnector1">
            <a:avLst/>
          </a:prstGeom>
          <a:ln w="1905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30622" y="348335"/>
            <a:ext cx="5745997" cy="400110"/>
          </a:xfrm>
          <a:prstGeom prst="rect">
            <a:avLst/>
          </a:prstGeom>
          <a:noFill/>
        </p:spPr>
        <p:txBody>
          <a:bodyPr wrap="none" rtlCol="0">
            <a:spAutoFit/>
          </a:bodyPr>
          <a:lstStyle/>
          <a:p>
            <a:r>
              <a:rPr lang="en-GB" sz="2000" b="1" dirty="0" smtClean="0">
                <a:solidFill>
                  <a:schemeClr val="bg1">
                    <a:lumMod val="95000"/>
                  </a:schemeClr>
                </a:solidFill>
              </a:rPr>
              <a:t>The </a:t>
            </a:r>
            <a:r>
              <a:rPr lang="en-GB" sz="2000" b="1" dirty="0" err="1" smtClean="0">
                <a:solidFill>
                  <a:schemeClr val="bg1">
                    <a:lumMod val="95000"/>
                  </a:schemeClr>
                </a:solidFill>
              </a:rPr>
              <a:t>zig-zag-zig</a:t>
            </a:r>
            <a:r>
              <a:rPr lang="en-GB" sz="2000" b="1" dirty="0" smtClean="0">
                <a:solidFill>
                  <a:schemeClr val="bg1">
                    <a:lumMod val="95000"/>
                  </a:schemeClr>
                </a:solidFill>
              </a:rPr>
              <a:t> model of plant-pathogen interactions</a:t>
            </a:r>
            <a:endParaRPr lang="en-GB" sz="2000" b="1" dirty="0">
              <a:solidFill>
                <a:schemeClr val="bg1">
                  <a:lumMod val="95000"/>
                </a:schemeClr>
              </a:solidFill>
            </a:endParaRPr>
          </a:p>
        </p:txBody>
      </p:sp>
      <p:sp>
        <p:nvSpPr>
          <p:cNvPr id="16" name="TextBox 15"/>
          <p:cNvSpPr txBox="1"/>
          <p:nvPr/>
        </p:nvSpPr>
        <p:spPr>
          <a:xfrm>
            <a:off x="5901449" y="399795"/>
            <a:ext cx="1816523" cy="307777"/>
          </a:xfrm>
          <a:prstGeom prst="rect">
            <a:avLst/>
          </a:prstGeom>
          <a:noFill/>
        </p:spPr>
        <p:txBody>
          <a:bodyPr wrap="none" rtlCol="0">
            <a:spAutoFit/>
          </a:bodyPr>
          <a:lstStyle/>
          <a:p>
            <a:r>
              <a:rPr lang="en-GB" sz="1400" dirty="0" smtClean="0">
                <a:solidFill>
                  <a:schemeClr val="bg1"/>
                </a:solidFill>
              </a:rPr>
              <a:t>Jones and </a:t>
            </a:r>
            <a:r>
              <a:rPr lang="en-GB" sz="1400" dirty="0" err="1" smtClean="0">
                <a:solidFill>
                  <a:schemeClr val="bg1"/>
                </a:solidFill>
              </a:rPr>
              <a:t>Dangl</a:t>
            </a:r>
            <a:r>
              <a:rPr lang="en-GB" sz="1400" dirty="0" smtClean="0">
                <a:solidFill>
                  <a:schemeClr val="bg1"/>
                </a:solidFill>
              </a:rPr>
              <a:t>, 2006</a:t>
            </a:r>
            <a:endParaRPr lang="en-GB" sz="1400" dirty="0">
              <a:solidFill>
                <a:schemeClr val="bg1"/>
              </a:solidFill>
            </a:endParaRPr>
          </a:p>
        </p:txBody>
      </p:sp>
      <p:sp>
        <p:nvSpPr>
          <p:cNvPr id="19" name="TextBox 18"/>
          <p:cNvSpPr txBox="1"/>
          <p:nvPr/>
        </p:nvSpPr>
        <p:spPr>
          <a:xfrm>
            <a:off x="2603671" y="2656114"/>
            <a:ext cx="835357" cy="830997"/>
          </a:xfrm>
          <a:prstGeom prst="rect">
            <a:avLst/>
          </a:prstGeom>
          <a:noFill/>
        </p:spPr>
        <p:txBody>
          <a:bodyPr wrap="none" rtlCol="0">
            <a:spAutoFit/>
          </a:bodyPr>
          <a:lstStyle/>
          <a:p>
            <a:pPr algn="ctr"/>
            <a:r>
              <a:rPr lang="en-GB" sz="1600" b="1" dirty="0" smtClean="0"/>
              <a:t>PAMPs </a:t>
            </a:r>
          </a:p>
          <a:p>
            <a:pPr algn="ctr"/>
            <a:r>
              <a:rPr lang="en-GB" sz="1600" dirty="0" err="1" smtClean="0"/>
              <a:t>flagellin</a:t>
            </a:r>
            <a:endParaRPr lang="en-GB" sz="1600" dirty="0" smtClean="0"/>
          </a:p>
          <a:p>
            <a:pPr algn="ctr"/>
            <a:r>
              <a:rPr lang="en-GB" sz="1600" dirty="0" smtClean="0"/>
              <a:t>chitin</a:t>
            </a:r>
            <a:endParaRPr lang="en-GB" sz="1600" dirty="0"/>
          </a:p>
        </p:txBody>
      </p:sp>
      <p:sp>
        <p:nvSpPr>
          <p:cNvPr id="21" name="TextBox 20"/>
          <p:cNvSpPr txBox="1"/>
          <p:nvPr/>
        </p:nvSpPr>
        <p:spPr>
          <a:xfrm>
            <a:off x="3733800" y="6074237"/>
            <a:ext cx="1642309" cy="369332"/>
          </a:xfrm>
          <a:prstGeom prst="rect">
            <a:avLst/>
          </a:prstGeom>
          <a:noFill/>
          <a:ln w="28575">
            <a:solidFill>
              <a:srgbClr val="FF0000"/>
            </a:solidFill>
          </a:ln>
        </p:spPr>
        <p:txBody>
          <a:bodyPr wrap="none" rtlCol="0">
            <a:spAutoFit/>
          </a:bodyPr>
          <a:lstStyle/>
          <a:p>
            <a:r>
              <a:rPr lang="en-GB" b="1" dirty="0" smtClean="0">
                <a:latin typeface="Times New Roman" pitchFamily="18" charset="0"/>
                <a:cs typeface="Times New Roman" pitchFamily="18" charset="0"/>
              </a:rPr>
              <a:t>RESISTANCE</a:t>
            </a:r>
            <a:endParaRPr lang="en-GB"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9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0" grpId="0" animBg="1"/>
      <p:bldP spid="19"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cstate="print"/>
          <a:srcRect/>
          <a:stretch>
            <a:fillRect/>
          </a:stretch>
        </p:blipFill>
        <p:spPr bwMode="auto">
          <a:xfrm>
            <a:off x="748258" y="2340431"/>
            <a:ext cx="3346617" cy="2090057"/>
          </a:xfrm>
          <a:prstGeom prst="rect">
            <a:avLst/>
          </a:prstGeom>
          <a:noFill/>
          <a:ln w="9525">
            <a:noFill/>
            <a:miter lim="800000"/>
            <a:headEnd/>
            <a:tailEnd/>
          </a:ln>
        </p:spPr>
      </p:pic>
      <p:pic>
        <p:nvPicPr>
          <p:cNvPr id="64514" name="Picture 2"/>
          <p:cNvPicPr>
            <a:picLocks noChangeAspect="1" noChangeArrowheads="1"/>
          </p:cNvPicPr>
          <p:nvPr/>
        </p:nvPicPr>
        <p:blipFill>
          <a:blip r:embed="rId4" cstate="print">
            <a:lum bright="20000" contrast="20000"/>
          </a:blip>
          <a:srcRect/>
          <a:stretch>
            <a:fillRect/>
          </a:stretch>
        </p:blipFill>
        <p:spPr bwMode="auto">
          <a:xfrm>
            <a:off x="6531439" y="1500645"/>
            <a:ext cx="1780470" cy="1794945"/>
          </a:xfrm>
          <a:prstGeom prst="rect">
            <a:avLst/>
          </a:prstGeom>
          <a:noFill/>
          <a:ln w="9525">
            <a:noFill/>
            <a:miter lim="800000"/>
            <a:headEnd/>
            <a:tailEnd/>
          </a:ln>
        </p:spPr>
      </p:pic>
      <p:pic>
        <p:nvPicPr>
          <p:cNvPr id="64515" name="Picture 3"/>
          <p:cNvPicPr>
            <a:picLocks noChangeAspect="1" noChangeArrowheads="1"/>
          </p:cNvPicPr>
          <p:nvPr/>
        </p:nvPicPr>
        <p:blipFill>
          <a:blip r:embed="rId5" cstate="print"/>
          <a:srcRect/>
          <a:stretch>
            <a:fillRect/>
          </a:stretch>
        </p:blipFill>
        <p:spPr bwMode="auto">
          <a:xfrm>
            <a:off x="4705588" y="1505187"/>
            <a:ext cx="1798554" cy="1798554"/>
          </a:xfrm>
          <a:prstGeom prst="rect">
            <a:avLst/>
          </a:prstGeom>
          <a:noFill/>
          <a:ln w="9525">
            <a:noFill/>
            <a:miter lim="800000"/>
            <a:headEnd/>
            <a:tailEnd/>
          </a:ln>
        </p:spPr>
      </p:pic>
      <p:pic>
        <p:nvPicPr>
          <p:cNvPr id="64516" name="Picture 4"/>
          <p:cNvPicPr>
            <a:picLocks noChangeAspect="1" noChangeArrowheads="1"/>
          </p:cNvPicPr>
          <p:nvPr/>
        </p:nvPicPr>
        <p:blipFill>
          <a:blip r:embed="rId6" cstate="print"/>
          <a:srcRect/>
          <a:stretch>
            <a:fillRect/>
          </a:stretch>
        </p:blipFill>
        <p:spPr bwMode="auto">
          <a:xfrm>
            <a:off x="4708762" y="3421073"/>
            <a:ext cx="1791805" cy="1798554"/>
          </a:xfrm>
          <a:prstGeom prst="rect">
            <a:avLst/>
          </a:prstGeom>
          <a:noFill/>
          <a:ln w="9525">
            <a:noFill/>
            <a:miter lim="800000"/>
            <a:headEnd/>
            <a:tailEnd/>
          </a:ln>
        </p:spPr>
      </p:pic>
      <p:pic>
        <p:nvPicPr>
          <p:cNvPr id="64517" name="Picture 5"/>
          <p:cNvPicPr>
            <a:picLocks noChangeAspect="1" noChangeArrowheads="1"/>
          </p:cNvPicPr>
          <p:nvPr/>
        </p:nvPicPr>
        <p:blipFill>
          <a:blip r:embed="rId7" cstate="print"/>
          <a:srcRect/>
          <a:stretch>
            <a:fillRect/>
          </a:stretch>
        </p:blipFill>
        <p:spPr bwMode="auto">
          <a:xfrm>
            <a:off x="6528264" y="3421073"/>
            <a:ext cx="1788431" cy="1798554"/>
          </a:xfrm>
          <a:prstGeom prst="rect">
            <a:avLst/>
          </a:prstGeom>
          <a:noFill/>
          <a:ln w="9525">
            <a:noFill/>
            <a:miter lim="800000"/>
            <a:headEnd/>
            <a:tailEnd/>
          </a:ln>
        </p:spPr>
      </p:pic>
      <p:cxnSp>
        <p:nvCxnSpPr>
          <p:cNvPr id="10" name="Straight Arrow Connector 9"/>
          <p:cNvCxnSpPr/>
          <p:nvPr/>
        </p:nvCxnSpPr>
        <p:spPr>
          <a:xfrm flipH="1" flipV="1">
            <a:off x="2383971" y="2841171"/>
            <a:ext cx="10886" cy="37011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383971" y="3646717"/>
            <a:ext cx="10886" cy="37011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a:off x="2939139" y="3211288"/>
            <a:ext cx="10886" cy="37011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53343" y="2492829"/>
            <a:ext cx="292068" cy="369332"/>
          </a:xfrm>
          <a:prstGeom prst="rect">
            <a:avLst/>
          </a:prstGeom>
          <a:noFill/>
        </p:spPr>
        <p:txBody>
          <a:bodyPr wrap="none" rtlCol="0">
            <a:spAutoFit/>
          </a:bodyPr>
          <a:lstStyle/>
          <a:p>
            <a:r>
              <a:rPr lang="en-GB" b="1" dirty="0" smtClean="0"/>
              <a:t>?</a:t>
            </a:r>
            <a:endParaRPr lang="en-GB" b="1" dirty="0"/>
          </a:p>
        </p:txBody>
      </p:sp>
      <p:sp>
        <p:nvSpPr>
          <p:cNvPr id="14" name="TextBox 13"/>
          <p:cNvSpPr txBox="1"/>
          <p:nvPr/>
        </p:nvSpPr>
        <p:spPr>
          <a:xfrm>
            <a:off x="3211286" y="3211286"/>
            <a:ext cx="292068" cy="369332"/>
          </a:xfrm>
          <a:prstGeom prst="rect">
            <a:avLst/>
          </a:prstGeom>
          <a:noFill/>
        </p:spPr>
        <p:txBody>
          <a:bodyPr wrap="none" rtlCol="0">
            <a:spAutoFit/>
          </a:bodyPr>
          <a:lstStyle/>
          <a:p>
            <a:r>
              <a:rPr lang="en-GB" b="1" dirty="0" smtClean="0"/>
              <a:t>?</a:t>
            </a:r>
            <a:endParaRPr lang="en-GB" b="1" dirty="0"/>
          </a:p>
        </p:txBody>
      </p:sp>
      <p:sp>
        <p:nvSpPr>
          <p:cNvPr id="15" name="TextBox 14"/>
          <p:cNvSpPr txBox="1"/>
          <p:nvPr/>
        </p:nvSpPr>
        <p:spPr>
          <a:xfrm>
            <a:off x="2253343" y="3995057"/>
            <a:ext cx="292068" cy="369332"/>
          </a:xfrm>
          <a:prstGeom prst="rect">
            <a:avLst/>
          </a:prstGeom>
          <a:noFill/>
        </p:spPr>
        <p:txBody>
          <a:bodyPr wrap="none" rtlCol="0">
            <a:spAutoFit/>
          </a:bodyPr>
          <a:lstStyle/>
          <a:p>
            <a:r>
              <a:rPr lang="en-GB" b="1" dirty="0" smtClean="0"/>
              <a:t>?</a:t>
            </a:r>
            <a:endParaRPr lang="en-GB" b="1" dirty="0"/>
          </a:p>
        </p:txBody>
      </p:sp>
      <p:sp>
        <p:nvSpPr>
          <p:cNvPr id="16" name="Rectangle 15"/>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130622" y="348335"/>
            <a:ext cx="7386830" cy="400110"/>
          </a:xfrm>
          <a:prstGeom prst="rect">
            <a:avLst/>
          </a:prstGeom>
          <a:noFill/>
        </p:spPr>
        <p:txBody>
          <a:bodyPr wrap="none" rtlCol="0">
            <a:spAutoFit/>
          </a:bodyPr>
          <a:lstStyle/>
          <a:p>
            <a:r>
              <a:rPr lang="en-GB" sz="2000" b="1" dirty="0" smtClean="0">
                <a:solidFill>
                  <a:schemeClr val="bg1">
                    <a:lumMod val="95000"/>
                  </a:schemeClr>
                </a:solidFill>
              </a:rPr>
              <a:t>What communication occurs between cells during pathogen attack?</a:t>
            </a:r>
            <a:endParaRPr lang="en-GB" sz="2000" b="1" dirty="0">
              <a:solidFill>
                <a:schemeClr val="bg1">
                  <a:lumMod val="95000"/>
                </a:schemeClr>
              </a:solidFill>
            </a:endParaRPr>
          </a:p>
        </p:txBody>
      </p:sp>
      <p:sp>
        <p:nvSpPr>
          <p:cNvPr id="18" name="TextBox 17"/>
          <p:cNvSpPr txBox="1"/>
          <p:nvPr/>
        </p:nvSpPr>
        <p:spPr>
          <a:xfrm>
            <a:off x="1034156" y="5910943"/>
            <a:ext cx="7086555" cy="369332"/>
          </a:xfrm>
          <a:prstGeom prst="rect">
            <a:avLst/>
          </a:prstGeom>
          <a:noFill/>
        </p:spPr>
        <p:txBody>
          <a:bodyPr wrap="none" rtlCol="0">
            <a:spAutoFit/>
          </a:bodyPr>
          <a:lstStyle/>
          <a:p>
            <a:r>
              <a:rPr lang="en-GB" dirty="0" smtClean="0"/>
              <a:t>Do signals from the attacked cell send out a warning to surrounding cells?</a:t>
            </a:r>
            <a:endParaRPr lang="en-GB"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3" cstate="print"/>
          <a:srcRect/>
          <a:stretch>
            <a:fillRect/>
          </a:stretch>
        </p:blipFill>
        <p:spPr bwMode="auto">
          <a:xfrm>
            <a:off x="4750090" y="2620054"/>
            <a:ext cx="3243263" cy="2078037"/>
          </a:xfrm>
          <a:prstGeom prst="rect">
            <a:avLst/>
          </a:prstGeom>
          <a:noFill/>
          <a:ln w="9525">
            <a:noFill/>
            <a:miter lim="800000"/>
            <a:headEnd/>
            <a:tailEnd/>
          </a:ln>
        </p:spPr>
      </p:pic>
      <p:pic>
        <p:nvPicPr>
          <p:cNvPr id="6" name="Picture 8"/>
          <p:cNvPicPr>
            <a:picLocks noChangeAspect="1" noChangeArrowheads="1"/>
          </p:cNvPicPr>
          <p:nvPr/>
        </p:nvPicPr>
        <p:blipFill>
          <a:blip r:embed="rId4" cstate="print"/>
          <a:srcRect/>
          <a:stretch>
            <a:fillRect/>
          </a:stretch>
        </p:blipFill>
        <p:spPr bwMode="auto">
          <a:xfrm>
            <a:off x="4759009" y="2615264"/>
            <a:ext cx="3260378" cy="2088232"/>
          </a:xfrm>
          <a:prstGeom prst="rect">
            <a:avLst/>
          </a:prstGeom>
          <a:noFill/>
          <a:ln w="9525">
            <a:noFill/>
            <a:miter lim="800000"/>
            <a:headEnd/>
            <a:tailEnd/>
          </a:ln>
        </p:spPr>
      </p:pic>
      <p:sp>
        <p:nvSpPr>
          <p:cNvPr id="9" name="TextBox 8"/>
          <p:cNvSpPr txBox="1"/>
          <p:nvPr/>
        </p:nvSpPr>
        <p:spPr>
          <a:xfrm>
            <a:off x="5052976" y="2155349"/>
            <a:ext cx="2693366" cy="369332"/>
          </a:xfrm>
          <a:prstGeom prst="rect">
            <a:avLst/>
          </a:prstGeom>
          <a:noFill/>
        </p:spPr>
        <p:txBody>
          <a:bodyPr wrap="none" rtlCol="0">
            <a:spAutoFit/>
          </a:bodyPr>
          <a:lstStyle/>
          <a:p>
            <a:r>
              <a:rPr lang="en-GB" dirty="0" smtClean="0"/>
              <a:t>Spread of toxins/cell death</a:t>
            </a:r>
            <a:endParaRPr lang="en-GB" dirty="0"/>
          </a:p>
        </p:txBody>
      </p:sp>
      <p:pic>
        <p:nvPicPr>
          <p:cNvPr id="14" name="Picture 1"/>
          <p:cNvPicPr>
            <a:picLocks noChangeAspect="1" noChangeArrowheads="1"/>
          </p:cNvPicPr>
          <p:nvPr/>
        </p:nvPicPr>
        <p:blipFill>
          <a:blip r:embed="rId5" cstate="print"/>
          <a:srcRect/>
          <a:stretch>
            <a:fillRect/>
          </a:stretch>
        </p:blipFill>
        <p:spPr bwMode="auto">
          <a:xfrm>
            <a:off x="606739" y="2601683"/>
            <a:ext cx="3346617" cy="2090057"/>
          </a:xfrm>
          <a:prstGeom prst="rect">
            <a:avLst/>
          </a:prstGeom>
          <a:noFill/>
          <a:ln w="9525">
            <a:noFill/>
            <a:miter lim="800000"/>
            <a:headEnd/>
            <a:tailEnd/>
          </a:ln>
        </p:spPr>
      </p:pic>
      <p:sp>
        <p:nvSpPr>
          <p:cNvPr id="15" name="TextBox 14"/>
          <p:cNvSpPr txBox="1"/>
          <p:nvPr/>
        </p:nvSpPr>
        <p:spPr>
          <a:xfrm>
            <a:off x="5161835" y="2166235"/>
            <a:ext cx="2468368" cy="369332"/>
          </a:xfrm>
          <a:prstGeom prst="rect">
            <a:avLst/>
          </a:prstGeom>
          <a:noFill/>
        </p:spPr>
        <p:txBody>
          <a:bodyPr wrap="none" rtlCol="0">
            <a:spAutoFit/>
          </a:bodyPr>
          <a:lstStyle/>
          <a:p>
            <a:r>
              <a:rPr lang="en-GB" dirty="0" smtClean="0"/>
              <a:t>Cell-restricted cell death</a:t>
            </a:r>
            <a:endParaRPr lang="en-GB" dirty="0"/>
          </a:p>
        </p:txBody>
      </p:sp>
      <p:sp>
        <p:nvSpPr>
          <p:cNvPr id="7" name="Rectangle 6"/>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30622" y="348335"/>
            <a:ext cx="7386830" cy="400110"/>
          </a:xfrm>
          <a:prstGeom prst="rect">
            <a:avLst/>
          </a:prstGeom>
          <a:noFill/>
        </p:spPr>
        <p:txBody>
          <a:bodyPr wrap="none" rtlCol="0">
            <a:spAutoFit/>
          </a:bodyPr>
          <a:lstStyle/>
          <a:p>
            <a:r>
              <a:rPr lang="en-GB" sz="2000" b="1" dirty="0" smtClean="0">
                <a:solidFill>
                  <a:schemeClr val="bg1">
                    <a:lumMod val="95000"/>
                  </a:schemeClr>
                </a:solidFill>
              </a:rPr>
              <a:t>What communication occurs between cells during pathogen attack?</a:t>
            </a:r>
            <a:endParaRPr lang="en-GB" sz="2000" b="1" dirty="0">
              <a:solidFill>
                <a:schemeClr val="bg1">
                  <a:lumMod val="95000"/>
                </a:schemeClr>
              </a:solidFill>
            </a:endParaRPr>
          </a:p>
        </p:txBody>
      </p:sp>
      <p:sp>
        <p:nvSpPr>
          <p:cNvPr id="10" name="TextBox 9"/>
          <p:cNvSpPr txBox="1"/>
          <p:nvPr/>
        </p:nvSpPr>
        <p:spPr>
          <a:xfrm>
            <a:off x="2046528" y="5921829"/>
            <a:ext cx="5049139" cy="369332"/>
          </a:xfrm>
          <a:prstGeom prst="rect">
            <a:avLst/>
          </a:prstGeom>
          <a:noFill/>
        </p:spPr>
        <p:txBody>
          <a:bodyPr wrap="none" rtlCol="0">
            <a:spAutoFit/>
          </a:bodyPr>
          <a:lstStyle/>
          <a:p>
            <a:r>
              <a:rPr lang="en-GB" dirty="0" smtClean="0"/>
              <a:t>Cell autonomy must be imposed prior to cell death</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5"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a:stretch>
            <a:fillRect/>
          </a:stretch>
        </p:blipFill>
        <p:spPr bwMode="auto">
          <a:xfrm>
            <a:off x="598942" y="1244153"/>
            <a:ext cx="5766279" cy="4470854"/>
          </a:xfrm>
          <a:prstGeom prst="rect">
            <a:avLst/>
          </a:prstGeom>
          <a:noFill/>
          <a:ln w="9525">
            <a:noFill/>
            <a:miter lim="800000"/>
            <a:headEnd/>
            <a:tailEnd/>
          </a:ln>
        </p:spPr>
      </p:pic>
      <p:sp>
        <p:nvSpPr>
          <p:cNvPr id="4" name="Rectangle 3"/>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30622" y="348335"/>
            <a:ext cx="7720960" cy="400110"/>
          </a:xfrm>
          <a:prstGeom prst="rect">
            <a:avLst/>
          </a:prstGeom>
          <a:noFill/>
        </p:spPr>
        <p:txBody>
          <a:bodyPr wrap="none" rtlCol="0">
            <a:spAutoFit/>
          </a:bodyPr>
          <a:lstStyle/>
          <a:p>
            <a:r>
              <a:rPr lang="en-GB" sz="2000" b="1" dirty="0" smtClean="0">
                <a:solidFill>
                  <a:schemeClr val="bg1">
                    <a:lumMod val="95000"/>
                  </a:schemeClr>
                </a:solidFill>
              </a:rPr>
              <a:t>Cell-to-cell communication is fundamental to developmental processes</a:t>
            </a:r>
            <a:endParaRPr lang="en-GB" sz="2000" b="1" dirty="0">
              <a:solidFill>
                <a:schemeClr val="bg1">
                  <a:lumMod val="95000"/>
                </a:schemeClr>
              </a:solidFill>
            </a:endParaRPr>
          </a:p>
        </p:txBody>
      </p:sp>
      <p:sp>
        <p:nvSpPr>
          <p:cNvPr id="7" name="Rectangle 6"/>
          <p:cNvSpPr/>
          <p:nvPr/>
        </p:nvSpPr>
        <p:spPr>
          <a:xfrm>
            <a:off x="7" y="5823863"/>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270161" y="5921841"/>
            <a:ext cx="7597208" cy="400110"/>
          </a:xfrm>
          <a:prstGeom prst="rect">
            <a:avLst/>
          </a:prstGeom>
          <a:noFill/>
          <a:ln>
            <a:noFill/>
          </a:ln>
        </p:spPr>
        <p:txBody>
          <a:bodyPr wrap="none" rtlCol="0">
            <a:spAutoFit/>
          </a:bodyPr>
          <a:lstStyle/>
          <a:p>
            <a:r>
              <a:rPr lang="en-GB" sz="2000" b="1" dirty="0" smtClean="0">
                <a:solidFill>
                  <a:schemeClr val="bg1"/>
                </a:solidFill>
              </a:rPr>
              <a:t>What role does cell-to-cell communication play in defence responses?</a:t>
            </a:r>
            <a:endParaRPr lang="en-GB"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368052" y="1028680"/>
            <a:ext cx="3533255" cy="2845345"/>
          </a:xfrm>
          <a:prstGeom prst="rect">
            <a:avLst/>
          </a:prstGeom>
          <a:noFill/>
          <a:ln w="9525">
            <a:noFill/>
            <a:miter lim="800000"/>
            <a:headEnd/>
            <a:tailEnd/>
          </a:ln>
        </p:spPr>
      </p:pic>
      <p:sp>
        <p:nvSpPr>
          <p:cNvPr id="5" name="Oval 4"/>
          <p:cNvSpPr/>
          <p:nvPr/>
        </p:nvSpPr>
        <p:spPr>
          <a:xfrm>
            <a:off x="2312268" y="1676752"/>
            <a:ext cx="432048" cy="432048"/>
          </a:xfrm>
          <a:prstGeom prst="ellipse">
            <a:avLst/>
          </a:prstGeom>
          <a:noFill/>
          <a:ln w="63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noChangeArrowheads="1"/>
          </p:cNvPicPr>
          <p:nvPr/>
        </p:nvPicPr>
        <p:blipFill>
          <a:blip r:embed="rId4" cstate="print"/>
          <a:srcRect/>
          <a:stretch>
            <a:fillRect/>
          </a:stretch>
        </p:blipFill>
        <p:spPr bwMode="auto">
          <a:xfrm>
            <a:off x="3847221" y="1525096"/>
            <a:ext cx="5040560" cy="2342719"/>
          </a:xfrm>
          <a:prstGeom prst="rect">
            <a:avLst/>
          </a:prstGeom>
          <a:noFill/>
          <a:ln w="9525">
            <a:noFill/>
            <a:miter lim="800000"/>
            <a:headEnd/>
            <a:tailEnd/>
          </a:ln>
        </p:spPr>
      </p:pic>
      <p:cxnSp>
        <p:nvCxnSpPr>
          <p:cNvPr id="7" name="Straight Connector 6"/>
          <p:cNvCxnSpPr/>
          <p:nvPr/>
        </p:nvCxnSpPr>
        <p:spPr>
          <a:xfrm>
            <a:off x="8296637" y="3552205"/>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95693" y="3305551"/>
            <a:ext cx="696024" cy="307777"/>
          </a:xfrm>
          <a:prstGeom prst="rect">
            <a:avLst/>
          </a:prstGeom>
          <a:noFill/>
        </p:spPr>
        <p:txBody>
          <a:bodyPr wrap="none" rtlCol="0">
            <a:spAutoFit/>
          </a:bodyPr>
          <a:lstStyle/>
          <a:p>
            <a:r>
              <a:rPr lang="en-GB" sz="1400" dirty="0" smtClean="0"/>
              <a:t>200nm</a:t>
            </a:r>
            <a:endParaRPr lang="en-GB" sz="1400" dirty="0"/>
          </a:p>
        </p:txBody>
      </p:sp>
      <p:cxnSp>
        <p:nvCxnSpPr>
          <p:cNvPr id="9" name="Straight Connector 8"/>
          <p:cNvCxnSpPr>
            <a:stCxn id="5" idx="3"/>
          </p:cNvCxnSpPr>
          <p:nvPr/>
        </p:nvCxnSpPr>
        <p:spPr>
          <a:xfrm>
            <a:off x="2375540" y="2045528"/>
            <a:ext cx="1586860" cy="1644729"/>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5" idx="0"/>
          </p:cNvCxnSpPr>
          <p:nvPr/>
        </p:nvCxnSpPr>
        <p:spPr>
          <a:xfrm flipV="1">
            <a:off x="2528292" y="1545771"/>
            <a:ext cx="1488537" cy="130981"/>
          </a:xfrm>
          <a:prstGeom prst="line">
            <a:avLst/>
          </a:prstGeom>
          <a:ln w="63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711317" y="2605216"/>
            <a:ext cx="576064" cy="1588"/>
          </a:xfrm>
          <a:prstGeom prst="straightConnector1">
            <a:avLst/>
          </a:prstGeom>
          <a:ln w="28575">
            <a:solidFill>
              <a:schemeClr val="tx1">
                <a:lumMod val="65000"/>
                <a:lumOff val="3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711317" y="1885136"/>
            <a:ext cx="576064" cy="1588"/>
          </a:xfrm>
          <a:prstGeom prst="straightConnector1">
            <a:avLst/>
          </a:prstGeom>
          <a:ln w="28575">
            <a:solidFill>
              <a:schemeClr val="tx1">
                <a:lumMod val="65000"/>
                <a:lumOff val="3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863445" y="3325296"/>
            <a:ext cx="576064" cy="1588"/>
          </a:xfrm>
          <a:prstGeom prst="straightConnector1">
            <a:avLst/>
          </a:prstGeom>
          <a:ln w="28575">
            <a:solidFill>
              <a:schemeClr val="tx1">
                <a:lumMod val="65000"/>
                <a:lumOff val="3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5360183" y="2244382"/>
            <a:ext cx="576064" cy="1588"/>
          </a:xfrm>
          <a:prstGeom prst="straightConnector1">
            <a:avLst/>
          </a:prstGeom>
          <a:ln w="28575">
            <a:solidFill>
              <a:schemeClr val="tx1">
                <a:lumMod val="65000"/>
                <a:lumOff val="3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6440303" y="2964462"/>
            <a:ext cx="576064" cy="1588"/>
          </a:xfrm>
          <a:prstGeom prst="straightConnector1">
            <a:avLst/>
          </a:prstGeom>
          <a:ln w="28575">
            <a:solidFill>
              <a:schemeClr val="tx1">
                <a:lumMod val="65000"/>
                <a:lumOff val="3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4208055" y="3036470"/>
            <a:ext cx="576064" cy="1588"/>
          </a:xfrm>
          <a:prstGeom prst="straightConnector1">
            <a:avLst/>
          </a:prstGeom>
          <a:ln w="28575">
            <a:solidFill>
              <a:schemeClr val="tx1">
                <a:lumMod val="65000"/>
                <a:lumOff val="3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130622" y="348335"/>
            <a:ext cx="8155374" cy="400110"/>
          </a:xfrm>
          <a:prstGeom prst="rect">
            <a:avLst/>
          </a:prstGeom>
          <a:noFill/>
        </p:spPr>
        <p:txBody>
          <a:bodyPr wrap="none" rtlCol="0">
            <a:spAutoFit/>
          </a:bodyPr>
          <a:lstStyle/>
          <a:p>
            <a:r>
              <a:rPr lang="en-GB" sz="2000" b="1" dirty="0" err="1" smtClean="0">
                <a:solidFill>
                  <a:schemeClr val="bg1">
                    <a:lumMod val="95000"/>
                  </a:schemeClr>
                </a:solidFill>
              </a:rPr>
              <a:t>Plasmodesmata</a:t>
            </a:r>
            <a:r>
              <a:rPr lang="en-GB" sz="2000" b="1" dirty="0" smtClean="0">
                <a:solidFill>
                  <a:schemeClr val="bg1">
                    <a:lumMod val="95000"/>
                  </a:schemeClr>
                </a:solidFill>
              </a:rPr>
              <a:t> allow </a:t>
            </a:r>
            <a:r>
              <a:rPr lang="en-GB" sz="2000" b="1" dirty="0" err="1" smtClean="0">
                <a:solidFill>
                  <a:schemeClr val="bg1">
                    <a:lumMod val="95000"/>
                  </a:schemeClr>
                </a:solidFill>
              </a:rPr>
              <a:t>symplastic</a:t>
            </a:r>
            <a:r>
              <a:rPr lang="en-GB" sz="2000" b="1" dirty="0" smtClean="0">
                <a:solidFill>
                  <a:schemeClr val="bg1">
                    <a:lumMod val="95000"/>
                  </a:schemeClr>
                </a:solidFill>
              </a:rPr>
              <a:t> continuity and cell-to-cell communication</a:t>
            </a:r>
            <a:endParaRPr lang="en-GB" sz="2000" b="1" dirty="0">
              <a:solidFill>
                <a:schemeClr val="bg1">
                  <a:lumMod val="95000"/>
                </a:schemeClr>
              </a:solidFill>
            </a:endParaRPr>
          </a:p>
        </p:txBody>
      </p:sp>
      <p:pic>
        <p:nvPicPr>
          <p:cNvPr id="25" name="Picture 5"/>
          <p:cNvPicPr>
            <a:picLocks noChangeAspect="1" noChangeArrowheads="1"/>
          </p:cNvPicPr>
          <p:nvPr/>
        </p:nvPicPr>
        <p:blipFill>
          <a:blip r:embed="rId5" cstate="print"/>
          <a:srcRect/>
          <a:stretch>
            <a:fillRect/>
          </a:stretch>
        </p:blipFill>
        <p:spPr bwMode="auto">
          <a:xfrm>
            <a:off x="395742" y="3970599"/>
            <a:ext cx="5001450" cy="3062113"/>
          </a:xfrm>
          <a:prstGeom prst="rect">
            <a:avLst/>
          </a:prstGeom>
          <a:noFill/>
          <a:ln w="9525">
            <a:noFill/>
            <a:miter lim="800000"/>
            <a:headEnd/>
            <a:tailEnd/>
          </a:ln>
        </p:spPr>
      </p:pic>
      <p:sp>
        <p:nvSpPr>
          <p:cNvPr id="26" name="TextBox 25"/>
          <p:cNvSpPr txBox="1"/>
          <p:nvPr/>
        </p:nvSpPr>
        <p:spPr>
          <a:xfrm>
            <a:off x="5620215" y="5129568"/>
            <a:ext cx="3367668" cy="830997"/>
          </a:xfrm>
          <a:prstGeom prst="rect">
            <a:avLst/>
          </a:prstGeom>
          <a:noFill/>
        </p:spPr>
        <p:txBody>
          <a:bodyPr wrap="square" rtlCol="0">
            <a:spAutoFit/>
          </a:bodyPr>
          <a:lstStyle/>
          <a:p>
            <a:pPr algn="ctr"/>
            <a:r>
              <a:rPr lang="en-GB" sz="1600" dirty="0" err="1" smtClean="0"/>
              <a:t>Plasmodesmata</a:t>
            </a:r>
            <a:r>
              <a:rPr lang="en-GB" sz="1600" dirty="0" smtClean="0"/>
              <a:t> are dynamic – they open and close reversibly to generate domains of communication</a:t>
            </a:r>
            <a:endParaRPr lang="en-GB"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614547" y="1533654"/>
            <a:ext cx="7905750" cy="1704975"/>
          </a:xfrm>
          <a:prstGeom prst="rect">
            <a:avLst/>
          </a:prstGeom>
          <a:noFill/>
          <a:ln w="9525">
            <a:noFill/>
            <a:miter lim="800000"/>
            <a:headEnd/>
            <a:tailEnd/>
          </a:ln>
        </p:spPr>
      </p:pic>
      <p:sp>
        <p:nvSpPr>
          <p:cNvPr id="10" name="Rectangle 9"/>
          <p:cNvSpPr/>
          <p:nvPr/>
        </p:nvSpPr>
        <p:spPr>
          <a:xfrm>
            <a:off x="0" y="239478"/>
            <a:ext cx="9144000" cy="631371"/>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0622" y="348335"/>
            <a:ext cx="4429674" cy="400110"/>
          </a:xfrm>
          <a:prstGeom prst="rect">
            <a:avLst/>
          </a:prstGeom>
          <a:noFill/>
        </p:spPr>
        <p:txBody>
          <a:bodyPr wrap="none" rtlCol="0">
            <a:spAutoFit/>
          </a:bodyPr>
          <a:lstStyle/>
          <a:p>
            <a:r>
              <a:rPr lang="en-GB" sz="2000" b="1" dirty="0" err="1" smtClean="0">
                <a:solidFill>
                  <a:schemeClr val="bg1">
                    <a:lumMod val="95000"/>
                  </a:schemeClr>
                </a:solidFill>
              </a:rPr>
              <a:t>Plasmodesmatal</a:t>
            </a:r>
            <a:r>
              <a:rPr lang="en-GB" sz="2000" b="1" dirty="0" smtClean="0">
                <a:solidFill>
                  <a:schemeClr val="bg1">
                    <a:lumMod val="95000"/>
                  </a:schemeClr>
                </a:solidFill>
              </a:rPr>
              <a:t> Structure and Function</a:t>
            </a:r>
            <a:endParaRPr lang="en-GB" sz="2000" b="1" dirty="0">
              <a:solidFill>
                <a:schemeClr val="bg1">
                  <a:lumMod val="95000"/>
                </a:schemeClr>
              </a:solidFill>
            </a:endParaRPr>
          </a:p>
        </p:txBody>
      </p:sp>
      <p:sp>
        <p:nvSpPr>
          <p:cNvPr id="12" name="TextBox 11"/>
          <p:cNvSpPr txBox="1"/>
          <p:nvPr/>
        </p:nvSpPr>
        <p:spPr>
          <a:xfrm>
            <a:off x="716008" y="4194451"/>
            <a:ext cx="4405950" cy="1477328"/>
          </a:xfrm>
          <a:prstGeom prst="rect">
            <a:avLst/>
          </a:prstGeom>
          <a:noFill/>
          <a:ln w="19050">
            <a:solidFill>
              <a:schemeClr val="tx1">
                <a:lumMod val="75000"/>
                <a:lumOff val="25000"/>
              </a:schemeClr>
            </a:solidFill>
          </a:ln>
        </p:spPr>
        <p:txBody>
          <a:bodyPr wrap="none" rtlCol="0">
            <a:spAutoFit/>
          </a:bodyPr>
          <a:lstStyle/>
          <a:p>
            <a:r>
              <a:rPr lang="en-GB" dirty="0" smtClean="0"/>
              <a:t>LYM2	GPI anchored </a:t>
            </a:r>
            <a:r>
              <a:rPr lang="en-GB" dirty="0" err="1" smtClean="0"/>
              <a:t>LysM</a:t>
            </a:r>
            <a:r>
              <a:rPr lang="en-GB" dirty="0" smtClean="0"/>
              <a:t> domain protein</a:t>
            </a:r>
          </a:p>
          <a:p>
            <a:endParaRPr lang="en-GB" dirty="0" smtClean="0"/>
          </a:p>
          <a:p>
            <a:r>
              <a:rPr lang="en-GB" dirty="0" smtClean="0"/>
              <a:t>PDLRK	LRR receptor-like </a:t>
            </a:r>
            <a:r>
              <a:rPr lang="en-GB" dirty="0" err="1" smtClean="0"/>
              <a:t>kinase</a:t>
            </a:r>
            <a:endParaRPr lang="en-GB" dirty="0" smtClean="0"/>
          </a:p>
          <a:p>
            <a:endParaRPr lang="en-GB" dirty="0" smtClean="0"/>
          </a:p>
          <a:p>
            <a:r>
              <a:rPr lang="en-GB" dirty="0" smtClean="0"/>
              <a:t>ARK3	S-domain receptor-like </a:t>
            </a:r>
            <a:r>
              <a:rPr lang="en-GB" dirty="0" err="1" smtClean="0"/>
              <a:t>kinase</a:t>
            </a:r>
            <a:endParaRPr lang="en-GB"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5310</TotalTime>
  <Words>2959</Words>
  <Application>Microsoft Office PowerPoint</Application>
  <PresentationFormat>On-screen Show (4:3)</PresentationFormat>
  <Paragraphs>401</Paragraphs>
  <Slides>39</Slides>
  <Notes>39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Company>The Operations Centre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Christine Faulkner</dc:creator>
  <cp:lastModifiedBy>Windows User</cp:lastModifiedBy>
  <cp:revision>483</cp:revision>
  <dcterms:created xsi:type="dcterms:W3CDTF">2012-04-20T08:21:20Z</dcterms:created>
  <dcterms:modified xsi:type="dcterms:W3CDTF">2013-01-21T03:33:55Z</dcterms:modified>
</cp:coreProperties>
</file>